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59" r:id="rId5"/>
    <p:sldId id="260" r:id="rId6"/>
    <p:sldId id="283" r:id="rId7"/>
    <p:sldId id="287" r:id="rId8"/>
    <p:sldId id="288" r:id="rId9"/>
    <p:sldId id="286" r:id="rId10"/>
  </p:sldIdLst>
  <p:sldSz cx="12192000" cy="6858000"/>
  <p:notesSz cx="6807200" cy="9939338"/>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A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6" d="100"/>
          <a:sy n="96" d="100"/>
        </p:scale>
        <p:origin x="497"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6ADCA9A5-992F-49D9-A3A6-07BEAD6AFF3A}" type="datetimeFigureOut">
              <a:rPr lang="zh-HK" altLang="en-US" smtClean="0"/>
              <a:t>13/1/2026</a:t>
            </a:fld>
            <a:endParaRPr lang="zh-HK" altLang="en-US"/>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zh-HK" altLang="en-US"/>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A4AC2666-F3D3-4853-A325-3C0C71E3C9EB}" type="slidenum">
              <a:rPr lang="zh-HK" altLang="en-US" smtClean="0"/>
              <a:t>‹#›</a:t>
            </a:fld>
            <a:endParaRPr lang="zh-HK" altLang="en-US"/>
          </a:p>
        </p:txBody>
      </p:sp>
    </p:spTree>
    <p:extLst>
      <p:ext uri="{BB962C8B-B14F-4D97-AF65-F5344CB8AC3E}">
        <p14:creationId xmlns:p14="http://schemas.microsoft.com/office/powerpoint/2010/main" val="1737044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203557D4-2C58-4FF8-BFFC-1ACD1201E2F0}" type="datetimeFigureOut">
              <a:rPr lang="en-US" smtClean="0"/>
              <a:t>1/13/2026</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30BB269-A114-44D3-8CE9-A37F4F989467}" type="slidenum">
              <a:rPr lang="en-US" smtClean="0"/>
              <a:t>‹#›</a:t>
            </a:fld>
            <a:endParaRPr lang="en-US"/>
          </a:p>
        </p:txBody>
      </p:sp>
    </p:spTree>
    <p:extLst>
      <p:ext uri="{BB962C8B-B14F-4D97-AF65-F5344CB8AC3E}">
        <p14:creationId xmlns:p14="http://schemas.microsoft.com/office/powerpoint/2010/main" val="97360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HK"/>
              <a:t>Click to edit Master title style</a:t>
            </a:r>
            <a:endParaRPr lang="zh-HK"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HK"/>
              <a:t>Click to edit Master subtitle style</a:t>
            </a:r>
            <a:endParaRPr lang="zh-HK" altLang="en-US"/>
          </a:p>
        </p:txBody>
      </p:sp>
      <p:sp>
        <p:nvSpPr>
          <p:cNvPr id="4" name="Date Placeholder 3"/>
          <p:cNvSpPr>
            <a:spLocks noGrp="1"/>
          </p:cNvSpPr>
          <p:nvPr>
            <p:ph type="dt" sz="half" idx="10"/>
          </p:nvPr>
        </p:nvSpPr>
        <p:spPr/>
        <p:txBody>
          <a:bodyPr/>
          <a:lstStyle/>
          <a:p>
            <a:fld id="{4B9E0FF1-1DCB-417A-9908-1D490F3BAD19}" type="datetime1">
              <a:rPr lang="zh-HK" altLang="en-US" smtClean="0"/>
              <a:t>13/1/2026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54168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97D192A3-4058-4F45-AD3F-2E1255A5AEDE}" type="datetime1">
              <a:rPr lang="zh-HK" altLang="en-US" smtClean="0"/>
              <a:t>13/1/2026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395338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HK"/>
              <a:t>Click to edit Master title style</a:t>
            </a:r>
            <a:endParaRPr lang="zh-HK"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4E18D912-3F01-4570-B615-748274FB2519}" type="datetime1">
              <a:rPr lang="zh-HK" altLang="en-US" smtClean="0"/>
              <a:t>13/1/2026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1445789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idx="1"/>
          </p:nvPr>
        </p:nvSpPr>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p>
            <a:fld id="{252CA8D5-889D-4BDC-AF1E-817EAB664941}" type="datetime1">
              <a:rPr lang="zh-HK" altLang="en-US" smtClean="0"/>
              <a:t>13/1/2026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304644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HK"/>
              <a:t>Click to edit Master title style</a:t>
            </a:r>
            <a:endParaRPr lang="zh-HK"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HK"/>
              <a:t>Edit Master text styles</a:t>
            </a:r>
          </a:p>
        </p:txBody>
      </p:sp>
      <p:sp>
        <p:nvSpPr>
          <p:cNvPr id="4" name="Date Placeholder 3"/>
          <p:cNvSpPr>
            <a:spLocks noGrp="1"/>
          </p:cNvSpPr>
          <p:nvPr>
            <p:ph type="dt" sz="half" idx="10"/>
          </p:nvPr>
        </p:nvSpPr>
        <p:spPr/>
        <p:txBody>
          <a:bodyPr/>
          <a:lstStyle/>
          <a:p>
            <a:fld id="{451A5C00-61D4-414D-B389-7B3F6968803D}" type="datetime1">
              <a:rPr lang="zh-HK" altLang="en-US" smtClean="0"/>
              <a:t>13/1/2026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339442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Date Placeholder 4"/>
          <p:cNvSpPr>
            <a:spLocks noGrp="1"/>
          </p:cNvSpPr>
          <p:nvPr>
            <p:ph type="dt" sz="half" idx="10"/>
          </p:nvPr>
        </p:nvSpPr>
        <p:spPr/>
        <p:txBody>
          <a:bodyPr/>
          <a:lstStyle/>
          <a:p>
            <a:fld id="{B544C032-7282-4DDE-A18B-0D85B852306E}" type="datetime1">
              <a:rPr lang="zh-HK" altLang="en-US" smtClean="0"/>
              <a:t>13/1/2026</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162190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HK"/>
              <a:t>Click to edit Master title style</a:t>
            </a:r>
            <a:endParaRPr lang="zh-HK"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7" name="Date Placeholder 6"/>
          <p:cNvSpPr>
            <a:spLocks noGrp="1"/>
          </p:cNvSpPr>
          <p:nvPr>
            <p:ph type="dt" sz="half" idx="10"/>
          </p:nvPr>
        </p:nvSpPr>
        <p:spPr/>
        <p:txBody>
          <a:bodyPr/>
          <a:lstStyle/>
          <a:p>
            <a:fld id="{C82DFA7D-C63B-4003-85F1-6D0655766FC7}" type="datetime1">
              <a:rPr lang="zh-HK" altLang="en-US" smtClean="0"/>
              <a:t>13/1/2026</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389445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Date Placeholder 2"/>
          <p:cNvSpPr>
            <a:spLocks noGrp="1"/>
          </p:cNvSpPr>
          <p:nvPr>
            <p:ph type="dt" sz="half" idx="10"/>
          </p:nvPr>
        </p:nvSpPr>
        <p:spPr/>
        <p:txBody>
          <a:bodyPr/>
          <a:lstStyle/>
          <a:p>
            <a:fld id="{22BEB713-6B05-4F17-AACF-BD9D33B14105}" type="datetime1">
              <a:rPr lang="zh-HK" altLang="en-US" smtClean="0"/>
              <a:t>13/1/2026</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123277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AD5BB-575E-4B2A-BAB3-8770B40AFD3E}" type="datetime1">
              <a:rPr lang="zh-HK" altLang="en-US" smtClean="0"/>
              <a:t>13/1/2026</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1984189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HK"/>
              <a:t>Click to edit Master title style</a:t>
            </a:r>
            <a:endParaRPr lang="zh-HK"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Edit Master text styles</a:t>
            </a:r>
          </a:p>
        </p:txBody>
      </p:sp>
      <p:sp>
        <p:nvSpPr>
          <p:cNvPr id="5" name="Date Placeholder 4"/>
          <p:cNvSpPr>
            <a:spLocks noGrp="1"/>
          </p:cNvSpPr>
          <p:nvPr>
            <p:ph type="dt" sz="half" idx="10"/>
          </p:nvPr>
        </p:nvSpPr>
        <p:spPr/>
        <p:txBody>
          <a:bodyPr/>
          <a:lstStyle/>
          <a:p>
            <a:fld id="{70FC8969-343F-42C8-9208-7C48DA8ABF35}" type="datetime1">
              <a:rPr lang="zh-HK" altLang="en-US" smtClean="0"/>
              <a:t>13/1/2026</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215378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HK"/>
              <a:t>Click to edit Master title style</a:t>
            </a:r>
            <a:endParaRPr lang="zh-HK"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Edit Master text styles</a:t>
            </a:r>
          </a:p>
        </p:txBody>
      </p:sp>
      <p:sp>
        <p:nvSpPr>
          <p:cNvPr id="5" name="Date Placeholder 4"/>
          <p:cNvSpPr>
            <a:spLocks noGrp="1"/>
          </p:cNvSpPr>
          <p:nvPr>
            <p:ph type="dt" sz="half" idx="10"/>
          </p:nvPr>
        </p:nvSpPr>
        <p:spPr/>
        <p:txBody>
          <a:bodyPr/>
          <a:lstStyle/>
          <a:p>
            <a:fld id="{3CB0ABD2-A55C-403E-BBA9-DCEC7EE02BC7}" type="datetime1">
              <a:rPr lang="zh-HK" altLang="en-US" smtClean="0"/>
              <a:t>13/1/2026</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1152752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HK"/>
              <a:t>Click to edit Master title style</a:t>
            </a:r>
            <a:endParaRPr lang="zh-HK"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51338-08BA-4E6F-905B-6147644C1065}" type="datetime1">
              <a:rPr lang="zh-HK" altLang="en-US" smtClean="0"/>
              <a:t>13/1/2026</a:t>
            </a:fld>
            <a:endParaRPr lang="zh-HK"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02EDF-51F4-4460-907F-503B72C9B29B}" type="slidenum">
              <a:rPr lang="zh-HK" altLang="en-US" smtClean="0"/>
              <a:t>‹#›</a:t>
            </a:fld>
            <a:endParaRPr lang="zh-HK" altLang="en-US"/>
          </a:p>
        </p:txBody>
      </p:sp>
    </p:spTree>
    <p:extLst>
      <p:ext uri="{BB962C8B-B14F-4D97-AF65-F5344CB8AC3E}">
        <p14:creationId xmlns:p14="http://schemas.microsoft.com/office/powerpoint/2010/main" val="2196526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youtube.com/watch/elqWPSR-C9k"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9572" t="51234" b="-1"/>
          <a:stretch/>
        </p:blipFill>
        <p:spPr>
          <a:xfrm>
            <a:off x="0" y="0"/>
            <a:ext cx="12192000" cy="6842389"/>
          </a:xfrm>
          <a:prstGeom prst="rect">
            <a:avLst/>
          </a:prstGeom>
          <a:effectLst>
            <a:outerShdw dist="50800" dir="5400000" algn="ctr" rotWithShape="0">
              <a:srgbClr val="000000">
                <a:alpha val="8000"/>
              </a:srgbClr>
            </a:outerShdw>
          </a:effectLst>
        </p:spPr>
      </p:pic>
      <p:sp>
        <p:nvSpPr>
          <p:cNvPr id="2" name="Title 1"/>
          <p:cNvSpPr>
            <a:spLocks noGrp="1"/>
          </p:cNvSpPr>
          <p:nvPr>
            <p:ph type="ctrTitle"/>
          </p:nvPr>
        </p:nvSpPr>
        <p:spPr>
          <a:xfrm>
            <a:off x="973999" y="2039524"/>
            <a:ext cx="10244002" cy="3771072"/>
          </a:xfrm>
        </p:spPr>
        <p:txBody>
          <a:bodyPr>
            <a:normAutofit fontScale="90000"/>
          </a:bodyPr>
          <a:lstStyle/>
          <a:p>
            <a:pPr>
              <a:spcBef>
                <a:spcPts val="1200"/>
              </a:spcBef>
            </a:pPr>
            <a:br>
              <a:rPr lang="en-US" altLang="zh-TW" sz="8800" dirty="0">
                <a:solidFill>
                  <a:srgbClr val="7030A0"/>
                </a:solidFill>
                <a:latin typeface="標楷體" panose="03000509000000000000" pitchFamily="65" charset="-120"/>
                <a:ea typeface="標楷體" panose="03000509000000000000" pitchFamily="65" charset="-120"/>
              </a:rPr>
            </a:br>
            <a:r>
              <a:rPr lang="zh-TW" altLang="en-US" dirty="0">
                <a:solidFill>
                  <a:srgbClr val="7030A0"/>
                </a:solidFill>
                <a:latin typeface="標楷體" panose="03000509000000000000" pitchFamily="65" charset="-120"/>
                <a:ea typeface="標楷體" panose="03000509000000000000" pitchFamily="65" charset="-120"/>
              </a:rPr>
              <a:t>常识科</a:t>
            </a:r>
            <a:br>
              <a:rPr lang="en-US" altLang="zh-TW" dirty="0">
                <a:solidFill>
                  <a:srgbClr val="7030A0"/>
                </a:solidFill>
                <a:latin typeface="標楷體" panose="03000509000000000000" pitchFamily="65" charset="-120"/>
                <a:ea typeface="標楷體" panose="03000509000000000000" pitchFamily="65" charset="-120"/>
              </a:rPr>
            </a:br>
            <a:r>
              <a:rPr lang="zh-TW" altLang="en-US" dirty="0">
                <a:solidFill>
                  <a:srgbClr val="7030A0"/>
                </a:solidFill>
                <a:latin typeface="標楷體" panose="03000509000000000000" pitchFamily="65" charset="-120"/>
                <a:ea typeface="標楷體" panose="03000509000000000000" pitchFamily="65" charset="-120"/>
              </a:rPr>
              <a:t>自主学习活动</a:t>
            </a:r>
            <a:r>
              <a:rPr lang="en-US" altLang="zh-TW" dirty="0">
                <a:solidFill>
                  <a:srgbClr val="7030A0"/>
                </a:solidFill>
                <a:latin typeface="標楷體" panose="03000509000000000000" pitchFamily="65" charset="-120"/>
                <a:ea typeface="標楷體" panose="03000509000000000000" pitchFamily="65" charset="-120"/>
              </a:rPr>
              <a:t>(</a:t>
            </a:r>
            <a:r>
              <a:rPr lang="zh-TW" altLang="en-US" dirty="0">
                <a:solidFill>
                  <a:srgbClr val="7030A0"/>
                </a:solidFill>
                <a:latin typeface="標楷體" panose="03000509000000000000" pitchFamily="65" charset="-120"/>
                <a:ea typeface="標楷體" panose="03000509000000000000" pitchFamily="65" charset="-120"/>
              </a:rPr>
              <a:t>高小</a:t>
            </a:r>
            <a:r>
              <a:rPr lang="en-US" altLang="zh-TW" dirty="0">
                <a:solidFill>
                  <a:srgbClr val="7030A0"/>
                </a:solidFill>
                <a:latin typeface="標楷體" panose="03000509000000000000" pitchFamily="65" charset="-120"/>
                <a:ea typeface="標楷體" panose="03000509000000000000" pitchFamily="65" charset="-120"/>
              </a:rPr>
              <a:t>)</a:t>
            </a:r>
            <a:br>
              <a:rPr lang="en-US" altLang="zh-TW" sz="8800" dirty="0">
                <a:solidFill>
                  <a:srgbClr val="7030A0"/>
                </a:solidFill>
                <a:latin typeface="標楷體" panose="03000509000000000000" pitchFamily="65" charset="-120"/>
                <a:ea typeface="標楷體" panose="03000509000000000000" pitchFamily="65" charset="-120"/>
              </a:rPr>
            </a:br>
            <a:r>
              <a:rPr lang="zh-TW" altLang="en-US" sz="8800" dirty="0">
                <a:solidFill>
                  <a:srgbClr val="7030A0"/>
                </a:solidFill>
                <a:latin typeface="標楷體" panose="03000509000000000000" pitchFamily="65" charset="-120"/>
                <a:ea typeface="標楷體" panose="03000509000000000000" pitchFamily="65" charset="-120"/>
              </a:rPr>
              <a:t>勤劳坚毅的袁隆平</a:t>
            </a:r>
            <a:br>
              <a:rPr lang="en-US" altLang="zh-TW" sz="8800" dirty="0">
                <a:solidFill>
                  <a:srgbClr val="7030A0"/>
                </a:solidFill>
                <a:latin typeface="標楷體" panose="03000509000000000000" pitchFamily="65" charset="-120"/>
                <a:ea typeface="標楷體" panose="03000509000000000000" pitchFamily="65" charset="-120"/>
              </a:rPr>
            </a:br>
            <a:br>
              <a:rPr lang="en-US" altLang="zh-TW" sz="3100" dirty="0">
                <a:latin typeface="標楷體" panose="03000509000000000000" pitchFamily="65" charset="-120"/>
                <a:ea typeface="標楷體" panose="03000509000000000000" pitchFamily="65" charset="-120"/>
              </a:rPr>
            </a:br>
            <a:r>
              <a:rPr lang="zh-TW" altLang="en-US" sz="3100" dirty="0">
                <a:latin typeface="標楷體" panose="03000509000000000000" pitchFamily="65" charset="-120"/>
                <a:ea typeface="標楷體" panose="03000509000000000000" pitchFamily="65" charset="-120"/>
              </a:rPr>
              <a:t>教育局课程发展处</a:t>
            </a:r>
            <a:br>
              <a:rPr lang="en-US" altLang="zh-TW" sz="3100" dirty="0">
                <a:latin typeface="標楷體" panose="03000509000000000000" pitchFamily="65" charset="-120"/>
                <a:ea typeface="標楷體" panose="03000509000000000000" pitchFamily="65" charset="-120"/>
              </a:rPr>
            </a:br>
            <a:r>
              <a:rPr lang="zh-TW" altLang="en-US" sz="3100" dirty="0">
                <a:latin typeface="標楷體" panose="03000509000000000000" pitchFamily="65" charset="-120"/>
                <a:ea typeface="標楷體" panose="03000509000000000000" pitchFamily="65" charset="-120"/>
              </a:rPr>
              <a:t>小学常识科</a:t>
            </a:r>
            <a:endParaRPr lang="zh-HK" altLang="en-US" sz="3100" dirty="0">
              <a:latin typeface="標楷體" panose="03000509000000000000" pitchFamily="65" charset="-120"/>
              <a:ea typeface="標楷體" panose="03000509000000000000" pitchFamily="65" charset="-120"/>
            </a:endParaRPr>
          </a:p>
        </p:txBody>
      </p:sp>
      <p:sp>
        <p:nvSpPr>
          <p:cNvPr id="3" name="Slide Number Placeholder 2"/>
          <p:cNvSpPr>
            <a:spLocks noGrp="1"/>
          </p:cNvSpPr>
          <p:nvPr>
            <p:ph type="sldNum" sz="quarter" idx="12"/>
          </p:nvPr>
        </p:nvSpPr>
        <p:spPr/>
        <p:txBody>
          <a:bodyPr/>
          <a:lstStyle/>
          <a:p>
            <a:fld id="{FFD02EDF-51F4-4460-907F-503B72C9B29B}" type="slidenum">
              <a:rPr lang="zh-HK" altLang="en-US" smtClean="0"/>
              <a:t>1</a:t>
            </a:fld>
            <a:endParaRPr lang="zh-HK" altLang="en-US"/>
          </a:p>
        </p:txBody>
      </p:sp>
    </p:spTree>
    <p:extLst>
      <p:ext uri="{BB962C8B-B14F-4D97-AF65-F5344CB8AC3E}">
        <p14:creationId xmlns:p14="http://schemas.microsoft.com/office/powerpoint/2010/main" val="2613856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7999"/>
          </a:xfrm>
        </p:spPr>
      </p:pic>
      <p:sp>
        <p:nvSpPr>
          <p:cNvPr id="5" name="TextBox 4"/>
          <p:cNvSpPr txBox="1"/>
          <p:nvPr/>
        </p:nvSpPr>
        <p:spPr>
          <a:xfrm>
            <a:off x="-1" y="0"/>
            <a:ext cx="12057017" cy="584775"/>
          </a:xfrm>
          <a:prstGeom prst="rect">
            <a:avLst/>
          </a:prstGeom>
          <a:noFill/>
        </p:spPr>
        <p:txBody>
          <a:bodyPr wrap="square" rtlCol="0">
            <a:spAutoFit/>
          </a:bodyPr>
          <a:lstStyle/>
          <a:p>
            <a:r>
              <a:rPr lang="en-US" altLang="zh-TW" sz="3200" b="1" dirty="0">
                <a:solidFill>
                  <a:srgbClr val="7030A0"/>
                </a:solidFill>
                <a:latin typeface="標楷體" panose="03000509000000000000" pitchFamily="65" charset="-120"/>
                <a:ea typeface="標楷體" panose="03000509000000000000" pitchFamily="65" charset="-120"/>
              </a:rPr>
              <a:t>1959</a:t>
            </a:r>
            <a:r>
              <a:rPr lang="zh-TW" altLang="en-US" sz="3200" b="1" dirty="0">
                <a:solidFill>
                  <a:srgbClr val="7030A0"/>
                </a:solidFill>
                <a:latin typeface="標楷體" panose="03000509000000000000" pitchFamily="65" charset="-120"/>
                <a:ea typeface="標楷體" panose="03000509000000000000" pitchFamily="65" charset="-120"/>
              </a:rPr>
              <a:t>年至</a:t>
            </a:r>
            <a:r>
              <a:rPr lang="en-US" altLang="zh-TW" sz="3200" b="1" dirty="0">
                <a:solidFill>
                  <a:srgbClr val="7030A0"/>
                </a:solidFill>
                <a:latin typeface="標楷體" panose="03000509000000000000" pitchFamily="65" charset="-120"/>
                <a:ea typeface="標楷體" panose="03000509000000000000" pitchFamily="65" charset="-120"/>
              </a:rPr>
              <a:t>1960</a:t>
            </a:r>
            <a:r>
              <a:rPr lang="zh-TW" altLang="en-US" sz="3200" b="1" dirty="0">
                <a:solidFill>
                  <a:srgbClr val="7030A0"/>
                </a:solidFill>
                <a:latin typeface="標楷體" panose="03000509000000000000" pitchFamily="65" charset="-120"/>
                <a:ea typeface="標楷體" panose="03000509000000000000" pitchFamily="65" charset="-120"/>
              </a:rPr>
              <a:t>年代初期，国家正面对严重的粮食不足问题。</a:t>
            </a:r>
            <a:endParaRPr lang="zh-HK" altLang="en-US" sz="3200" b="1" dirty="0">
              <a:solidFill>
                <a:srgbClr val="7030A0"/>
              </a:solidFill>
              <a:latin typeface="標楷體" panose="03000509000000000000" pitchFamily="65" charset="-120"/>
              <a:ea typeface="標楷體" panose="03000509000000000000" pitchFamily="65" charset="-120"/>
            </a:endParaRPr>
          </a:p>
        </p:txBody>
      </p:sp>
      <p:sp>
        <p:nvSpPr>
          <p:cNvPr id="10" name="TextBox 9"/>
          <p:cNvSpPr txBox="1"/>
          <p:nvPr/>
        </p:nvSpPr>
        <p:spPr>
          <a:xfrm>
            <a:off x="3013942" y="857841"/>
            <a:ext cx="3770334" cy="400110"/>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     </a:t>
            </a:r>
            <a:endParaRPr lang="en-US" altLang="zh-HK" sz="2400" dirty="0">
              <a:latin typeface="標楷體" panose="03000509000000000000" pitchFamily="65" charset="-120"/>
              <a:ea typeface="標楷體" panose="03000509000000000000" pitchFamily="65" charset="-120"/>
            </a:endParaRPr>
          </a:p>
        </p:txBody>
      </p:sp>
      <p:sp>
        <p:nvSpPr>
          <p:cNvPr id="2" name="Slide Number Placeholder 1"/>
          <p:cNvSpPr>
            <a:spLocks noGrp="1"/>
          </p:cNvSpPr>
          <p:nvPr>
            <p:ph type="sldNum" sz="quarter" idx="12"/>
          </p:nvPr>
        </p:nvSpPr>
        <p:spPr/>
        <p:txBody>
          <a:bodyPr/>
          <a:lstStyle/>
          <a:p>
            <a:fld id="{FFD02EDF-51F4-4460-907F-503B72C9B29B}" type="slidenum">
              <a:rPr lang="zh-HK" altLang="en-US" smtClean="0"/>
              <a:t>2</a:t>
            </a:fld>
            <a:endParaRPr lang="zh-HK" altLang="en-US"/>
          </a:p>
        </p:txBody>
      </p:sp>
      <p:sp>
        <p:nvSpPr>
          <p:cNvPr id="3" name="Rectangle 2"/>
          <p:cNvSpPr/>
          <p:nvPr/>
        </p:nvSpPr>
        <p:spPr>
          <a:xfrm>
            <a:off x="212580" y="1673229"/>
            <a:ext cx="1107996" cy="830997"/>
          </a:xfrm>
          <a:prstGeom prst="rect">
            <a:avLst/>
          </a:prstGeom>
        </p:spPr>
        <p:txBody>
          <a:bodyPr wrap="none">
            <a:spAutoFit/>
          </a:bodyPr>
          <a:lstStyle/>
          <a:p>
            <a:r>
              <a:rPr lang="zh-TW" altLang="en-US" sz="2400" dirty="0">
                <a:solidFill>
                  <a:srgbClr val="7030A0"/>
                </a:solidFill>
                <a:latin typeface="DFKai-SB" panose="03000509000000000000" pitchFamily="65" charset="-120"/>
                <a:ea typeface="DFKai-SB" panose="03000509000000000000" pitchFamily="65" charset="-120"/>
              </a:rPr>
              <a:t>科学家</a:t>
            </a:r>
            <a:endParaRPr lang="en-US" altLang="zh-TW" sz="2400" dirty="0">
              <a:solidFill>
                <a:srgbClr val="7030A0"/>
              </a:solidFill>
              <a:latin typeface="DFKai-SB" panose="03000509000000000000" pitchFamily="65" charset="-120"/>
              <a:ea typeface="DFKai-SB" panose="03000509000000000000" pitchFamily="65" charset="-120"/>
            </a:endParaRPr>
          </a:p>
          <a:p>
            <a:r>
              <a:rPr lang="zh-TW" altLang="en-US" sz="2400" dirty="0">
                <a:solidFill>
                  <a:srgbClr val="7030A0"/>
                </a:solidFill>
                <a:latin typeface="DFKai-SB" panose="03000509000000000000" pitchFamily="65" charset="-120"/>
                <a:ea typeface="DFKai-SB" panose="03000509000000000000" pitchFamily="65" charset="-120"/>
              </a:rPr>
              <a:t>袁隆平</a:t>
            </a:r>
            <a:endParaRPr lang="zh-HK" altLang="en-US" sz="2400" dirty="0"/>
          </a:p>
        </p:txBody>
      </p:sp>
    </p:spTree>
    <p:extLst>
      <p:ext uri="{BB962C8B-B14F-4D97-AF65-F5344CB8AC3E}">
        <p14:creationId xmlns:p14="http://schemas.microsoft.com/office/powerpoint/2010/main" val="93353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Oval Callout 6"/>
          <p:cNvSpPr/>
          <p:nvPr/>
        </p:nvSpPr>
        <p:spPr>
          <a:xfrm>
            <a:off x="7400925" y="100209"/>
            <a:ext cx="4791074" cy="1728591"/>
          </a:xfrm>
          <a:prstGeom prst="wedgeEllipseCallout">
            <a:avLst>
              <a:gd name="adj1" fmla="val -38517"/>
              <a:gd name="adj2" fmla="val 95833"/>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TextBox 7"/>
          <p:cNvSpPr txBox="1"/>
          <p:nvPr/>
        </p:nvSpPr>
        <p:spPr>
          <a:xfrm>
            <a:off x="7600828" y="338511"/>
            <a:ext cx="4391268" cy="1384995"/>
          </a:xfrm>
          <a:prstGeom prst="rect">
            <a:avLst/>
          </a:prstGeom>
          <a:noFill/>
        </p:spPr>
        <p:txBody>
          <a:bodyPr wrap="square" rtlCol="0">
            <a:spAutoFit/>
          </a:bodyPr>
          <a:lstStyle/>
          <a:p>
            <a:pPr algn="ctr"/>
            <a:r>
              <a:rPr lang="zh-TW" altLang="en-US" sz="24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这株由两株不同品种的水稻繁殖出来的天然杂交水稻，又大又多米粒，若是我们能人工</a:t>
            </a:r>
            <a:r>
              <a:rPr lang="zh-TW" altLang="zh-HK" sz="2000" dirty="0">
                <a:latin typeface="標楷體" panose="03000509000000000000" pitchFamily="65" charset="-120"/>
                <a:ea typeface="標楷體" panose="03000509000000000000" pitchFamily="65" charset="-120"/>
              </a:rPr>
              <a:t>培育</a:t>
            </a:r>
            <a:r>
              <a:rPr lang="zh-TW" altLang="en-US" sz="2000" dirty="0">
                <a:latin typeface="標楷體" panose="03000509000000000000" pitchFamily="65" charset="-120"/>
                <a:ea typeface="標楷體" panose="03000509000000000000" pitchFamily="65" charset="-120"/>
              </a:rPr>
              <a:t>出这种</a:t>
            </a:r>
            <a:r>
              <a:rPr lang="zh-TW" altLang="zh-HK" sz="2000" dirty="0">
                <a:latin typeface="標楷體" panose="03000509000000000000" pitchFamily="65" charset="-120"/>
                <a:ea typeface="標楷體" panose="03000509000000000000" pitchFamily="65" charset="-120"/>
              </a:rPr>
              <a:t>杂交水稻，</a:t>
            </a:r>
            <a:r>
              <a:rPr lang="zh-TW" altLang="en-US" sz="2000" dirty="0">
                <a:latin typeface="標楷體" panose="03000509000000000000" pitchFamily="65" charset="-120"/>
                <a:ea typeface="標楷體" panose="03000509000000000000" pitchFamily="65" charset="-120"/>
              </a:rPr>
              <a:t>便可以生产很多</a:t>
            </a:r>
            <a:r>
              <a:rPr lang="zh-TW" altLang="zh-HK" sz="2000" dirty="0">
                <a:latin typeface="標楷體" panose="03000509000000000000" pitchFamily="65" charset="-120"/>
                <a:ea typeface="標楷體" panose="03000509000000000000" pitchFamily="65" charset="-120"/>
              </a:rPr>
              <a:t>稻</a:t>
            </a:r>
            <a:r>
              <a:rPr lang="zh-TW" altLang="en-US" sz="2000" dirty="0">
                <a:latin typeface="標楷體" panose="03000509000000000000" pitchFamily="65" charset="-120"/>
                <a:ea typeface="標楷體" panose="03000509000000000000" pitchFamily="65" charset="-120"/>
              </a:rPr>
              <a:t>米！</a:t>
            </a:r>
            <a:endParaRPr lang="zh-HK" altLang="en-US" sz="2000" dirty="0">
              <a:latin typeface="標楷體" panose="03000509000000000000" pitchFamily="65" charset="-120"/>
              <a:ea typeface="標楷體" panose="03000509000000000000" pitchFamily="65" charset="-120"/>
            </a:endParaRPr>
          </a:p>
        </p:txBody>
      </p:sp>
      <p:sp>
        <p:nvSpPr>
          <p:cNvPr id="2" name="Rounded Rectangle 1"/>
          <p:cNvSpPr/>
          <p:nvPr/>
        </p:nvSpPr>
        <p:spPr>
          <a:xfrm>
            <a:off x="87086" y="100209"/>
            <a:ext cx="1750423" cy="637246"/>
          </a:xfrm>
          <a:prstGeom prst="round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3200" b="1" dirty="0">
                <a:solidFill>
                  <a:srgbClr val="7030A0"/>
                </a:solidFill>
                <a:latin typeface="標楷體" panose="03000509000000000000" pitchFamily="65" charset="-120"/>
                <a:ea typeface="標楷體" panose="03000509000000000000" pitchFamily="65" charset="-120"/>
              </a:rPr>
              <a:t>1960</a:t>
            </a:r>
            <a:r>
              <a:rPr lang="zh-TW" altLang="en-US" sz="3200" b="1" dirty="0">
                <a:solidFill>
                  <a:srgbClr val="7030A0"/>
                </a:solidFill>
                <a:latin typeface="標楷體" panose="03000509000000000000" pitchFamily="65" charset="-120"/>
                <a:ea typeface="標楷體" panose="03000509000000000000" pitchFamily="65" charset="-120"/>
              </a:rPr>
              <a:t>年</a:t>
            </a:r>
            <a:endParaRPr lang="en-US" sz="3200" b="1" dirty="0">
              <a:solidFill>
                <a:srgbClr val="7030A0"/>
              </a:solidFill>
              <a:latin typeface="標楷體" panose="03000509000000000000" pitchFamily="65" charset="-120"/>
              <a:ea typeface="標楷體" panose="03000509000000000000" pitchFamily="65" charset="-120"/>
            </a:endParaRPr>
          </a:p>
        </p:txBody>
      </p:sp>
      <p:sp>
        <p:nvSpPr>
          <p:cNvPr id="3" name="Slide Number Placeholder 2"/>
          <p:cNvSpPr>
            <a:spLocks noGrp="1"/>
          </p:cNvSpPr>
          <p:nvPr>
            <p:ph type="sldNum" sz="quarter" idx="12"/>
          </p:nvPr>
        </p:nvSpPr>
        <p:spPr/>
        <p:txBody>
          <a:bodyPr/>
          <a:lstStyle/>
          <a:p>
            <a:fld id="{FFD02EDF-51F4-4460-907F-503B72C9B29B}" type="slidenum">
              <a:rPr lang="zh-HK" altLang="en-US" smtClean="0"/>
              <a:t>3</a:t>
            </a:fld>
            <a:endParaRPr lang="zh-HK" altLang="en-US"/>
          </a:p>
        </p:txBody>
      </p:sp>
    </p:spTree>
    <p:extLst>
      <p:ext uri="{BB962C8B-B14F-4D97-AF65-F5344CB8AC3E}">
        <p14:creationId xmlns:p14="http://schemas.microsoft.com/office/powerpoint/2010/main" val="2743439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ular Callout 5"/>
          <p:cNvSpPr/>
          <p:nvPr/>
        </p:nvSpPr>
        <p:spPr>
          <a:xfrm>
            <a:off x="9366069" y="2272938"/>
            <a:ext cx="2651760" cy="644830"/>
          </a:xfrm>
          <a:prstGeom prst="wedgeRoundRectCallout">
            <a:avLst>
              <a:gd name="adj1" fmla="val -73229"/>
              <a:gd name="adj2" fmla="val 172638"/>
              <a:gd name="adj3" fmla="val 16667"/>
            </a:avLst>
          </a:prstGeo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400" dirty="0">
                <a:solidFill>
                  <a:schemeClr val="tx1"/>
                </a:solidFill>
                <a:latin typeface="標楷體" panose="03000509000000000000" pitchFamily="65" charset="-120"/>
                <a:ea typeface="標楷體" panose="03000509000000000000" pitchFamily="65" charset="-120"/>
              </a:rPr>
              <a:t>你们还是放弃吧</a:t>
            </a:r>
            <a:r>
              <a:rPr lang="en-US" altLang="zh-TW" sz="2400" dirty="0">
                <a:solidFill>
                  <a:schemeClr val="tx1"/>
                </a:solidFill>
                <a:latin typeface="標楷體" panose="03000509000000000000" pitchFamily="65" charset="-120"/>
                <a:ea typeface="標楷體" panose="03000509000000000000" pitchFamily="65" charset="-120"/>
              </a:rPr>
              <a:t>!</a:t>
            </a:r>
            <a:endParaRPr lang="zh-HK" altLang="en-US" sz="2400" dirty="0">
              <a:solidFill>
                <a:schemeClr val="tx1"/>
              </a:solidFill>
              <a:latin typeface="標楷體" panose="03000509000000000000" pitchFamily="65" charset="-120"/>
              <a:ea typeface="標楷體" panose="03000509000000000000" pitchFamily="65" charset="-120"/>
            </a:endParaRPr>
          </a:p>
        </p:txBody>
      </p:sp>
      <p:sp>
        <p:nvSpPr>
          <p:cNvPr id="7" name="Rounded Rectangular Callout 6"/>
          <p:cNvSpPr/>
          <p:nvPr/>
        </p:nvSpPr>
        <p:spPr>
          <a:xfrm>
            <a:off x="174171" y="3447785"/>
            <a:ext cx="3117669" cy="1140840"/>
          </a:xfrm>
          <a:prstGeom prst="wedgeRoundRectCallout">
            <a:avLst>
              <a:gd name="adj1" fmla="val 74085"/>
              <a:gd name="adj2" fmla="val 3333"/>
              <a:gd name="adj3" fmla="val 16667"/>
            </a:avLst>
          </a:prstGeo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2400" dirty="0">
                <a:solidFill>
                  <a:schemeClr val="tx1"/>
                </a:solidFill>
                <a:latin typeface="標楷體" panose="03000509000000000000" pitchFamily="65" charset="-120"/>
                <a:ea typeface="標楷體" panose="03000509000000000000" pitchFamily="65" charset="-120"/>
              </a:rPr>
              <a:t>杂交水稻是很难培植出来，也不可能应用在稻米的大量种植上</a:t>
            </a:r>
            <a:r>
              <a:rPr lang="en-US" altLang="zh-TW" sz="2400" dirty="0">
                <a:solidFill>
                  <a:schemeClr val="tx1"/>
                </a:solidFill>
                <a:latin typeface="標楷體" panose="03000509000000000000" pitchFamily="65" charset="-120"/>
                <a:ea typeface="標楷體" panose="03000509000000000000" pitchFamily="65" charset="-120"/>
              </a:rPr>
              <a:t>!</a:t>
            </a:r>
            <a:endParaRPr lang="zh-HK" altLang="en-US" sz="2400" dirty="0">
              <a:solidFill>
                <a:schemeClr val="tx1"/>
              </a:solidFill>
              <a:latin typeface="標楷體" panose="03000509000000000000" pitchFamily="65" charset="-120"/>
              <a:ea typeface="標楷體" panose="03000509000000000000" pitchFamily="65" charset="-120"/>
            </a:endParaRPr>
          </a:p>
        </p:txBody>
      </p:sp>
      <p:sp>
        <p:nvSpPr>
          <p:cNvPr id="3" name="語音泡泡: 圓角矩形 2">
            <a:extLst>
              <a:ext uri="{FF2B5EF4-FFF2-40B4-BE49-F238E27FC236}">
                <a16:creationId xmlns:a16="http://schemas.microsoft.com/office/drawing/2014/main" id="{7CE5C1F4-1AAC-4B9E-AE14-0D72EA9CE04F}"/>
              </a:ext>
            </a:extLst>
          </p:cNvPr>
          <p:cNvSpPr/>
          <p:nvPr/>
        </p:nvSpPr>
        <p:spPr>
          <a:xfrm>
            <a:off x="406400" y="1015664"/>
            <a:ext cx="3075709" cy="1111962"/>
          </a:xfrm>
          <a:prstGeom prst="wedgeRoundRectCallout">
            <a:avLst>
              <a:gd name="adj1" fmla="val 92853"/>
              <a:gd name="adj2" fmla="val 2139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dirty="0">
                <a:solidFill>
                  <a:schemeClr val="tx1"/>
                </a:solidFill>
                <a:latin typeface="標楷體" panose="03000509000000000000" pitchFamily="65" charset="-120"/>
                <a:ea typeface="標楷體" panose="03000509000000000000" pitchFamily="65" charset="-120"/>
              </a:rPr>
              <a:t>我一定要带领我的研究团队，努力进行实验和研究</a:t>
            </a:r>
            <a:r>
              <a:rPr lang="en-US" altLang="zh-TW" sz="2400" dirty="0">
                <a:solidFill>
                  <a:schemeClr val="tx1"/>
                </a:solidFill>
                <a:latin typeface="標楷體" panose="03000509000000000000" pitchFamily="65" charset="-120"/>
                <a:ea typeface="標楷體" panose="03000509000000000000" pitchFamily="65" charset="-120"/>
              </a:rPr>
              <a:t>!</a:t>
            </a:r>
            <a:endParaRPr lang="zh-HK" altLang="en-US" sz="2400" dirty="0">
              <a:solidFill>
                <a:schemeClr val="tx1"/>
              </a:solidFill>
              <a:latin typeface="標楷體" panose="03000509000000000000" pitchFamily="65" charset="-120"/>
              <a:ea typeface="標楷體" panose="03000509000000000000" pitchFamily="65" charset="-120"/>
            </a:endParaRPr>
          </a:p>
        </p:txBody>
      </p:sp>
      <p:sp>
        <p:nvSpPr>
          <p:cNvPr id="2" name="Slide Number Placeholder 1"/>
          <p:cNvSpPr>
            <a:spLocks noGrp="1"/>
          </p:cNvSpPr>
          <p:nvPr>
            <p:ph type="sldNum" sz="quarter" idx="12"/>
          </p:nvPr>
        </p:nvSpPr>
        <p:spPr/>
        <p:txBody>
          <a:bodyPr/>
          <a:lstStyle/>
          <a:p>
            <a:fld id="{FFD02EDF-51F4-4460-907F-503B72C9B29B}" type="slidenum">
              <a:rPr lang="zh-HK" altLang="en-US" smtClean="0"/>
              <a:t>4</a:t>
            </a:fld>
            <a:endParaRPr lang="zh-HK" altLang="en-US"/>
          </a:p>
        </p:txBody>
      </p:sp>
      <p:sp>
        <p:nvSpPr>
          <p:cNvPr id="8" name="Rectangle 7"/>
          <p:cNvSpPr/>
          <p:nvPr/>
        </p:nvSpPr>
        <p:spPr>
          <a:xfrm>
            <a:off x="319051" y="5336480"/>
            <a:ext cx="11698778" cy="1384995"/>
          </a:xfrm>
          <a:prstGeom prst="rect">
            <a:avLst/>
          </a:prstGeom>
        </p:spPr>
        <p:txBody>
          <a:bodyPr wrap="square">
            <a:spAutoFit/>
          </a:bodyPr>
          <a:lstStyle/>
          <a:p>
            <a:r>
              <a:rPr lang="zh-TW" altLang="en-US" sz="2800" b="1" dirty="0">
                <a:solidFill>
                  <a:srgbClr val="FFFF00"/>
                </a:solidFill>
                <a:latin typeface="標楷體" panose="03000509000000000000" pitchFamily="65" charset="-120"/>
                <a:ea typeface="標楷體" panose="03000509000000000000" pitchFamily="65" charset="-120"/>
              </a:rPr>
              <a:t>袁隆平每天清早便到实验田工作，与助手们不怕日晒雨淋，辛勤地寻找理想的天然水稻株作培植。</a:t>
            </a:r>
            <a:r>
              <a:rPr lang="en-US" altLang="zh-TW" sz="2800" b="1" dirty="0">
                <a:solidFill>
                  <a:srgbClr val="FFFF00"/>
                </a:solidFill>
                <a:latin typeface="標楷體" panose="03000509000000000000" pitchFamily="65" charset="-120"/>
                <a:ea typeface="標楷體" panose="03000509000000000000" pitchFamily="65" charset="-120"/>
              </a:rPr>
              <a:t>1964</a:t>
            </a:r>
            <a:r>
              <a:rPr lang="zh-TW" altLang="en-US" sz="2800" b="1" dirty="0">
                <a:solidFill>
                  <a:srgbClr val="FFFF00"/>
                </a:solidFill>
                <a:latin typeface="標楷體" panose="03000509000000000000" pitchFamily="65" charset="-120"/>
                <a:ea typeface="標楷體" panose="03000509000000000000" pitchFamily="65" charset="-120"/>
              </a:rPr>
              <a:t>年，他终于在田间发现了第一株理想的水稻株。他在研究期间合共分析了一万多株水稻，并进行了数千次实验。</a:t>
            </a:r>
            <a:endParaRPr lang="zh-HK" altLang="en-US" sz="2800" b="1"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6057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61" y="0"/>
            <a:ext cx="12192000" cy="6858000"/>
          </a:xfrm>
        </p:spPr>
      </p:pic>
      <p:sp>
        <p:nvSpPr>
          <p:cNvPr id="5" name="TextBox 4"/>
          <p:cNvSpPr txBox="1"/>
          <p:nvPr/>
        </p:nvSpPr>
        <p:spPr>
          <a:xfrm>
            <a:off x="1846218" y="831018"/>
            <a:ext cx="2194560" cy="461665"/>
          </a:xfrm>
          <a:prstGeom prst="rect">
            <a:avLst/>
          </a:prstGeom>
          <a:noFill/>
        </p:spPr>
        <p:txBody>
          <a:bodyPr wrap="square" rtlCol="0">
            <a:spAutoFit/>
          </a:bodyPr>
          <a:lstStyle/>
          <a:p>
            <a:r>
              <a:rPr lang="zh-HK" altLang="en-US" sz="2400" dirty="0">
                <a:latin typeface="標楷體" panose="03000509000000000000" pitchFamily="65" charset="-120"/>
                <a:ea typeface="標楷體" panose="03000509000000000000" pitchFamily="65" charset="-120"/>
              </a:rPr>
              <a:t>禾下乘凉梦</a:t>
            </a:r>
          </a:p>
        </p:txBody>
      </p:sp>
      <p:sp>
        <p:nvSpPr>
          <p:cNvPr id="6" name="TextBox 5"/>
          <p:cNvSpPr txBox="1"/>
          <p:nvPr/>
        </p:nvSpPr>
        <p:spPr>
          <a:xfrm>
            <a:off x="8081555" y="369353"/>
            <a:ext cx="2486296"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杂交水稻遍全球</a:t>
            </a:r>
            <a:endParaRPr lang="zh-HK" altLang="en-US" sz="2400" dirty="0">
              <a:latin typeface="標楷體" panose="03000509000000000000" pitchFamily="65" charset="-120"/>
              <a:ea typeface="標楷體" panose="03000509000000000000" pitchFamily="65" charset="-120"/>
            </a:endParaRPr>
          </a:p>
        </p:txBody>
      </p:sp>
      <p:sp>
        <p:nvSpPr>
          <p:cNvPr id="2" name="Slide Number Placeholder 1"/>
          <p:cNvSpPr>
            <a:spLocks noGrp="1"/>
          </p:cNvSpPr>
          <p:nvPr>
            <p:ph type="sldNum" sz="quarter" idx="12"/>
          </p:nvPr>
        </p:nvSpPr>
        <p:spPr/>
        <p:txBody>
          <a:bodyPr/>
          <a:lstStyle/>
          <a:p>
            <a:fld id="{FFD02EDF-51F4-4460-907F-503B72C9B29B}" type="slidenum">
              <a:rPr lang="zh-HK" altLang="en-US" smtClean="0"/>
              <a:t>5</a:t>
            </a:fld>
            <a:endParaRPr lang="zh-HK" altLang="en-US"/>
          </a:p>
        </p:txBody>
      </p:sp>
      <p:sp>
        <p:nvSpPr>
          <p:cNvPr id="7" name="Content Placeholder 2"/>
          <p:cNvSpPr txBox="1">
            <a:spLocks/>
          </p:cNvSpPr>
          <p:nvPr/>
        </p:nvSpPr>
        <p:spPr>
          <a:xfrm>
            <a:off x="324465" y="3642788"/>
            <a:ext cx="4656427" cy="2384194"/>
          </a:xfrm>
          <a:prstGeom prst="rect">
            <a:avLst/>
          </a:prstGeom>
          <a:solidFill>
            <a:schemeClr val="accent4">
              <a:lumMod val="40000"/>
              <a:lumOff val="60000"/>
              <a:alpha val="76000"/>
            </a:schemeClr>
          </a:solidFill>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zh-TW" altLang="en-US" sz="4500" dirty="0">
                <a:solidFill>
                  <a:srgbClr val="7030A0"/>
                </a:solidFill>
                <a:latin typeface="標楷體" panose="03000509000000000000" pitchFamily="65" charset="-120"/>
                <a:ea typeface="標楷體" panose="03000509000000000000" pitchFamily="65" charset="-120"/>
              </a:rPr>
              <a:t>袁隆平经历过很多次的失败，花了十多年时间，终于在</a:t>
            </a:r>
            <a:r>
              <a:rPr lang="en-US" altLang="zh-TW" sz="4500" dirty="0">
                <a:solidFill>
                  <a:srgbClr val="7030A0"/>
                </a:solidFill>
                <a:latin typeface="標楷體" panose="03000509000000000000" pitchFamily="65" charset="-120"/>
                <a:ea typeface="標楷體" panose="03000509000000000000" pitchFamily="65" charset="-120"/>
              </a:rPr>
              <a:t>1970</a:t>
            </a:r>
            <a:r>
              <a:rPr lang="zh-TW" altLang="en-US" sz="4500" dirty="0">
                <a:solidFill>
                  <a:srgbClr val="7030A0"/>
                </a:solidFill>
                <a:latin typeface="標楷體" panose="03000509000000000000" pitchFamily="65" charset="-120"/>
                <a:ea typeface="標楷體" panose="03000509000000000000" pitchFamily="65" charset="-120"/>
              </a:rPr>
              <a:t>年代成功培育出理想的杂交水稻品种，并在中国不同地方的农田大量种植，使中国成为世界上第一个成功培育杂交水稻并大面积应用于水稻生产的国家，大大提升了水稻的产量。他九十一岁时还坚持下田研究观察，真不愧被誉为「杂交水稻之父」！</a:t>
            </a:r>
            <a:endParaRPr lang="zh-HK" altLang="en-US" sz="4500" dirty="0">
              <a:solidFill>
                <a:srgbClr val="7030A0"/>
              </a:solidFill>
              <a:latin typeface="標楷體" panose="03000509000000000000" pitchFamily="65" charset="-120"/>
              <a:ea typeface="標楷體" panose="03000509000000000000" pitchFamily="65" charset="-120"/>
            </a:endParaRPr>
          </a:p>
          <a:p>
            <a:pPr algn="l">
              <a:lnSpc>
                <a:spcPct val="120000"/>
              </a:lnSpc>
            </a:pPr>
            <a:endParaRPr lang="zh-HK" altLang="en-US" sz="4000" dirty="0">
              <a:solidFill>
                <a:srgbClr val="7030A0"/>
              </a:solidFill>
              <a:latin typeface="標楷體" panose="03000509000000000000" pitchFamily="65" charset="-120"/>
              <a:ea typeface="標楷體" panose="03000509000000000000" pitchFamily="65" charset="-120"/>
            </a:endParaRPr>
          </a:p>
        </p:txBody>
      </p:sp>
      <p:sp>
        <p:nvSpPr>
          <p:cNvPr id="8" name="Rectangle 7"/>
          <p:cNvSpPr/>
          <p:nvPr/>
        </p:nvSpPr>
        <p:spPr>
          <a:xfrm>
            <a:off x="157317" y="6041513"/>
            <a:ext cx="11985522" cy="830997"/>
          </a:xfrm>
          <a:prstGeom prst="rect">
            <a:avLst/>
          </a:prstGeom>
          <a:solidFill>
            <a:schemeClr val="accent2">
              <a:lumMod val="60000"/>
              <a:lumOff val="40000"/>
            </a:schemeClr>
          </a:solidFill>
          <a:effectLst>
            <a:softEdge rad="127000"/>
          </a:effectLst>
        </p:spPr>
        <p:txBody>
          <a:bodyPr wrap="square">
            <a:spAutoFit/>
          </a:bodyPr>
          <a:lstStyle/>
          <a:p>
            <a:r>
              <a:rPr lang="zh-TW" altLang="en-US" sz="2400" i="1" kern="0" dirty="0">
                <a:solidFill>
                  <a:srgbClr val="7030A0"/>
                </a:solidFill>
                <a:ea typeface="DFKai-SB" panose="03000509000000000000" pitchFamily="65" charset="-120"/>
                <a:cs typeface="Times New Roman" panose="02020603050405020304" pitchFamily="18" charset="0"/>
              </a:rPr>
              <a:t>「成功没有快捷方式。我不在家，就在试验田；不在试验田，就在去试验田的路上。</a:t>
            </a:r>
            <a:r>
              <a:rPr lang="zh-HK" altLang="en-US" sz="2400" i="1" kern="0" dirty="0">
                <a:solidFill>
                  <a:srgbClr val="7030A0"/>
                </a:solidFill>
                <a:ea typeface="DFKai-SB" panose="03000509000000000000" pitchFamily="65" charset="-120"/>
                <a:cs typeface="Times New Roman" panose="02020603050405020304" pitchFamily="18" charset="0"/>
              </a:rPr>
              <a:t> 」                                                                                                                          </a:t>
            </a:r>
            <a:endParaRPr lang="en-US" altLang="zh-HK" sz="2400" i="1" kern="0" dirty="0">
              <a:solidFill>
                <a:srgbClr val="7030A0"/>
              </a:solidFill>
              <a:ea typeface="DFKai-SB" panose="03000509000000000000" pitchFamily="65" charset="-120"/>
              <a:cs typeface="Times New Roman" panose="02020603050405020304" pitchFamily="18" charset="0"/>
            </a:endParaRPr>
          </a:p>
          <a:p>
            <a:r>
              <a:rPr lang="en-US" altLang="zh-TW" sz="2400" i="1" kern="0" dirty="0">
                <a:solidFill>
                  <a:srgbClr val="7030A0"/>
                </a:solidFill>
                <a:ea typeface="DFKai-SB" panose="03000509000000000000" pitchFamily="65" charset="-120"/>
                <a:cs typeface="Times New Roman" panose="02020603050405020304" pitchFamily="18" charset="0"/>
              </a:rPr>
              <a:t>                                                                                                                                                            </a:t>
            </a:r>
            <a:r>
              <a:rPr lang="zh-TW" altLang="en-US" sz="2400" i="1" kern="0" dirty="0">
                <a:solidFill>
                  <a:srgbClr val="7030A0"/>
                </a:solidFill>
                <a:ea typeface="DFKai-SB" panose="03000509000000000000" pitchFamily="65" charset="-120"/>
                <a:cs typeface="Times New Roman" panose="02020603050405020304" pitchFamily="18" charset="0"/>
              </a:rPr>
              <a:t>袁隆平</a:t>
            </a:r>
            <a:endParaRPr lang="en-US" altLang="zh-HK" sz="2400" i="1" kern="0" dirty="0">
              <a:solidFill>
                <a:srgbClr val="7030A0"/>
              </a:solidFill>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801904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9572" t="51234" b="-1"/>
          <a:stretch/>
        </p:blipFill>
        <p:spPr>
          <a:xfrm>
            <a:off x="0" y="131990"/>
            <a:ext cx="12192000" cy="6842389"/>
          </a:xfrm>
          <a:prstGeom prst="rect">
            <a:avLst/>
          </a:prstGeom>
          <a:effectLst>
            <a:outerShdw dist="50800" dir="5400000" algn="ctr" rotWithShape="0">
              <a:srgbClr val="000000">
                <a:alpha val="8000"/>
              </a:srgbClr>
            </a:outerShdw>
          </a:effectLst>
        </p:spPr>
      </p:pic>
      <p:sp>
        <p:nvSpPr>
          <p:cNvPr id="2" name="Title 1"/>
          <p:cNvSpPr>
            <a:spLocks noGrp="1"/>
          </p:cNvSpPr>
          <p:nvPr>
            <p:ph type="title"/>
          </p:nvPr>
        </p:nvSpPr>
        <p:spPr>
          <a:xfrm>
            <a:off x="838200" y="365125"/>
            <a:ext cx="3417916" cy="848533"/>
          </a:xfrm>
        </p:spPr>
        <p:txBody>
          <a:bodyPr/>
          <a:lstStyle/>
          <a:p>
            <a:r>
              <a:rPr lang="zh-TW" altLang="en-US" dirty="0">
                <a:latin typeface="DFKai-SB" panose="03000509000000000000" pitchFamily="65" charset="-120"/>
                <a:ea typeface="DFKai-SB" panose="03000509000000000000" pitchFamily="65" charset="-120"/>
              </a:rPr>
              <a:t>自学小挑战：</a:t>
            </a:r>
            <a:endParaRPr lang="en-US" dirty="0">
              <a:latin typeface="DFKai-SB" panose="03000509000000000000" pitchFamily="65" charset="-120"/>
              <a:ea typeface="DFKai-SB" panose="03000509000000000000" pitchFamily="65" charset="-120"/>
            </a:endParaRPr>
          </a:p>
        </p:txBody>
      </p:sp>
      <p:sp>
        <p:nvSpPr>
          <p:cNvPr id="3" name="Slide Number Placeholder 2"/>
          <p:cNvSpPr>
            <a:spLocks noGrp="1"/>
          </p:cNvSpPr>
          <p:nvPr>
            <p:ph type="sldNum" sz="quarter" idx="12"/>
          </p:nvPr>
        </p:nvSpPr>
        <p:spPr/>
        <p:txBody>
          <a:bodyPr/>
          <a:lstStyle/>
          <a:p>
            <a:fld id="{FFD02EDF-51F4-4460-907F-503B72C9B29B}" type="slidenum">
              <a:rPr lang="zh-HK" altLang="en-US" smtClean="0"/>
              <a:t>6</a:t>
            </a:fld>
            <a:endParaRPr lang="zh-HK" altLang="en-US"/>
          </a:p>
        </p:txBody>
      </p:sp>
      <p:sp>
        <p:nvSpPr>
          <p:cNvPr id="9" name="Action Button: Custom 8">
            <a:hlinkClick r:id="rId4" action="ppaction://hlinksldjump" highlightClick="1"/>
          </p:cNvPr>
          <p:cNvSpPr/>
          <p:nvPr/>
        </p:nvSpPr>
        <p:spPr>
          <a:xfrm>
            <a:off x="8961120" y="5955308"/>
            <a:ext cx="1238682" cy="462117"/>
          </a:xfrm>
          <a:prstGeom prst="actionButtonBlank">
            <a:avLst/>
          </a:prstGeom>
          <a:solidFill>
            <a:srgbClr val="00B050"/>
          </a:solidFill>
          <a:ln/>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b="1" dirty="0">
                <a:latin typeface="微軟正黑體 Light" panose="020B0304030504040204" pitchFamily="34" charset="-120"/>
                <a:ea typeface="微軟正黑體 Light" panose="020B0304030504040204" pitchFamily="34" charset="-120"/>
                <a:hlinkClick r:id="rId4" action="ppaction://hlinksldjump"/>
              </a:rPr>
              <a:t>答案</a:t>
            </a:r>
            <a:endParaRPr lang="en-US" b="1" dirty="0">
              <a:latin typeface="微軟正黑體 Light" panose="020B0304030504040204" pitchFamily="34" charset="-120"/>
              <a:ea typeface="微軟正黑體 Light" panose="020B0304030504040204" pitchFamily="34" charset="-120"/>
            </a:endParaRPr>
          </a:p>
        </p:txBody>
      </p:sp>
      <p:grpSp>
        <p:nvGrpSpPr>
          <p:cNvPr id="10" name="Group 9"/>
          <p:cNvGrpSpPr/>
          <p:nvPr/>
        </p:nvGrpSpPr>
        <p:grpSpPr>
          <a:xfrm>
            <a:off x="175492" y="699966"/>
            <a:ext cx="12075621" cy="5486400"/>
            <a:chOff x="175492" y="699966"/>
            <a:chExt cx="12075621" cy="5486400"/>
          </a:xfrm>
        </p:grpSpPr>
        <p:sp>
          <p:nvSpPr>
            <p:cNvPr id="5" name="Cloud Callout 4"/>
            <p:cNvSpPr/>
            <p:nvPr/>
          </p:nvSpPr>
          <p:spPr>
            <a:xfrm>
              <a:off x="175492" y="699966"/>
              <a:ext cx="12075621" cy="5486400"/>
            </a:xfrm>
            <a:prstGeom prst="cloudCallout">
              <a:avLst>
                <a:gd name="adj1" fmla="val -47620"/>
                <a:gd name="adj2" fmla="val 50427"/>
              </a:avLst>
            </a:prstGeom>
            <a:solidFill>
              <a:schemeClr val="accent3">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7030A0"/>
                </a:solidFill>
                <a:latin typeface="標楷體" panose="03000509000000000000" pitchFamily="65" charset="-120"/>
                <a:ea typeface="標楷體" panose="03000509000000000000" pitchFamily="65" charset="-120"/>
              </a:endParaRPr>
            </a:p>
          </p:txBody>
        </p:sp>
        <p:sp>
          <p:nvSpPr>
            <p:cNvPr id="8" name="TextBox 7"/>
            <p:cNvSpPr txBox="1"/>
            <p:nvPr/>
          </p:nvSpPr>
          <p:spPr>
            <a:xfrm>
              <a:off x="1721200" y="1430993"/>
              <a:ext cx="10280993" cy="4524315"/>
            </a:xfrm>
            <a:prstGeom prst="rect">
              <a:avLst/>
            </a:prstGeom>
            <a:noFill/>
          </p:spPr>
          <p:txBody>
            <a:bodyPr wrap="square" rtlCol="0">
              <a:spAutoFit/>
            </a:bodyPr>
            <a:lstStyle/>
            <a:p>
              <a:r>
                <a:rPr lang="en-US" altLang="zh-TW" sz="2400" dirty="0">
                  <a:solidFill>
                    <a:srgbClr val="7030A0"/>
                  </a:solidFill>
                  <a:latin typeface="DFKai-SB" panose="03000509000000000000" pitchFamily="65" charset="-120"/>
                  <a:ea typeface="DFKai-SB" panose="03000509000000000000" pitchFamily="65" charset="-120"/>
                </a:rPr>
                <a:t>1.</a:t>
              </a:r>
              <a:r>
                <a:rPr lang="zh-TW" altLang="en-US" sz="2400" dirty="0">
                  <a:solidFill>
                    <a:srgbClr val="7030A0"/>
                  </a:solidFill>
                  <a:latin typeface="DFKai-SB" panose="03000509000000000000" pitchFamily="65" charset="-120"/>
                  <a:ea typeface="DFKai-SB" panose="03000509000000000000" pitchFamily="65" charset="-120"/>
                </a:rPr>
                <a:t>袁隆平是一名享誉国际的科学家，他有什么荣誉称号？</a:t>
              </a:r>
              <a:endParaRPr lang="en-US" altLang="zh-TW" sz="2400" dirty="0">
                <a:solidFill>
                  <a:srgbClr val="7030A0"/>
                </a:solidFill>
                <a:latin typeface="DFKai-SB" panose="03000509000000000000" pitchFamily="65" charset="-120"/>
                <a:ea typeface="DFKai-SB" panose="03000509000000000000" pitchFamily="65" charset="-120"/>
              </a:endParaRPr>
            </a:p>
            <a:p>
              <a:r>
                <a:rPr lang="en-US" altLang="zh-TW" sz="2400" dirty="0">
                  <a:solidFill>
                    <a:srgbClr val="7030A0"/>
                  </a:solidFill>
                  <a:latin typeface="DFKai-SB" panose="03000509000000000000" pitchFamily="65" charset="-120"/>
                  <a:ea typeface="DFKai-SB" panose="03000509000000000000" pitchFamily="65" charset="-120"/>
                </a:rPr>
                <a:t>  </a:t>
              </a:r>
              <a:r>
                <a:rPr lang="en-US" altLang="zh-TW" sz="2400" dirty="0">
                  <a:solidFill>
                    <a:schemeClr val="accent6">
                      <a:lumMod val="75000"/>
                    </a:schemeClr>
                  </a:solidFill>
                  <a:latin typeface="DFKai-SB" panose="03000509000000000000" pitchFamily="65" charset="-120"/>
                  <a:ea typeface="DFKai-SB" panose="03000509000000000000" pitchFamily="65" charset="-120"/>
                </a:rPr>
                <a:t>A.</a:t>
              </a:r>
              <a:r>
                <a:rPr lang="zh-TW" altLang="en-US" sz="2400" dirty="0">
                  <a:solidFill>
                    <a:schemeClr val="accent6">
                      <a:lumMod val="75000"/>
                    </a:schemeClr>
                  </a:solidFill>
                  <a:latin typeface="DFKai-SB" panose="03000509000000000000" pitchFamily="65" charset="-120"/>
                  <a:ea typeface="DFKai-SB" panose="03000509000000000000" pitchFamily="65" charset="-120"/>
                </a:rPr>
                <a:t>中国航天之父</a:t>
              </a:r>
              <a:r>
                <a:rPr lang="en-US" altLang="zh-TW" sz="2400" dirty="0">
                  <a:solidFill>
                    <a:schemeClr val="accent6">
                      <a:lumMod val="75000"/>
                    </a:schemeClr>
                  </a:solidFill>
                  <a:latin typeface="DFKai-SB" panose="03000509000000000000" pitchFamily="65" charset="-120"/>
                  <a:ea typeface="DFKai-SB" panose="03000509000000000000" pitchFamily="65" charset="-120"/>
                </a:rPr>
                <a:t>   B. </a:t>
              </a:r>
              <a:r>
                <a:rPr lang="zh-TW" altLang="en-US" sz="2400" dirty="0">
                  <a:solidFill>
                    <a:schemeClr val="accent6">
                      <a:lumMod val="75000"/>
                    </a:schemeClr>
                  </a:solidFill>
                  <a:latin typeface="DFKai-SB" panose="03000509000000000000" pitchFamily="65" charset="-120"/>
                  <a:ea typeface="DFKai-SB" panose="03000509000000000000" pitchFamily="65" charset="-120"/>
                </a:rPr>
                <a:t>光纤之父  </a:t>
              </a:r>
              <a:r>
                <a:rPr lang="en-US" altLang="zh-TW" sz="2400" dirty="0">
                  <a:solidFill>
                    <a:schemeClr val="accent6">
                      <a:lumMod val="75000"/>
                    </a:schemeClr>
                  </a:solidFill>
                  <a:latin typeface="DFKai-SB" panose="03000509000000000000" pitchFamily="65" charset="-120"/>
                  <a:ea typeface="DFKai-SB" panose="03000509000000000000" pitchFamily="65" charset="-120"/>
                </a:rPr>
                <a:t>C. </a:t>
              </a:r>
              <a:r>
                <a:rPr lang="zh-TW" altLang="en-US" sz="2400" dirty="0">
                  <a:solidFill>
                    <a:schemeClr val="accent6">
                      <a:lumMod val="75000"/>
                    </a:schemeClr>
                  </a:solidFill>
                  <a:latin typeface="DFKai-SB" panose="03000509000000000000" pitchFamily="65" charset="-120"/>
                  <a:ea typeface="DFKai-SB" panose="03000509000000000000" pitchFamily="65" charset="-120"/>
                </a:rPr>
                <a:t>杂交水稻之父  </a:t>
              </a:r>
              <a:r>
                <a:rPr lang="en-US" altLang="zh-TW" sz="2400" dirty="0">
                  <a:solidFill>
                    <a:schemeClr val="accent6">
                      <a:lumMod val="75000"/>
                    </a:schemeClr>
                  </a:solidFill>
                  <a:latin typeface="DFKai-SB" panose="03000509000000000000" pitchFamily="65" charset="-120"/>
                  <a:ea typeface="DFKai-SB" panose="03000509000000000000" pitchFamily="65" charset="-120"/>
                </a:rPr>
                <a:t>D.</a:t>
              </a:r>
              <a:r>
                <a:rPr lang="zh-TW" altLang="en-US" sz="2400" dirty="0">
                  <a:solidFill>
                    <a:schemeClr val="accent6">
                      <a:lumMod val="75000"/>
                    </a:schemeClr>
                  </a:solidFill>
                  <a:latin typeface="DFKai-SB" panose="03000509000000000000" pitchFamily="65" charset="-120"/>
                  <a:ea typeface="DFKai-SB" panose="03000509000000000000" pitchFamily="65" charset="-120"/>
                </a:rPr>
                <a:t>中国数学之神</a:t>
              </a:r>
              <a:endParaRPr lang="en-US" altLang="zh-TW" sz="2400" dirty="0">
                <a:solidFill>
                  <a:schemeClr val="accent6">
                    <a:lumMod val="75000"/>
                  </a:schemeClr>
                </a:solidFill>
                <a:latin typeface="DFKai-SB" panose="03000509000000000000" pitchFamily="65" charset="-120"/>
                <a:ea typeface="DFKai-SB" panose="03000509000000000000" pitchFamily="65" charset="-120"/>
              </a:endParaRPr>
            </a:p>
            <a:p>
              <a:endParaRPr lang="en-US" altLang="zh-TW" sz="2400" dirty="0">
                <a:solidFill>
                  <a:schemeClr val="accent6">
                    <a:lumMod val="75000"/>
                  </a:schemeClr>
                </a:solidFill>
                <a:latin typeface="DFKai-SB" panose="03000509000000000000" pitchFamily="65" charset="-120"/>
                <a:ea typeface="DFKai-SB" panose="03000509000000000000" pitchFamily="65" charset="-120"/>
              </a:endParaRPr>
            </a:p>
            <a:p>
              <a:r>
                <a:rPr lang="en-US" altLang="zh-TW" sz="2400" dirty="0">
                  <a:solidFill>
                    <a:srgbClr val="7030A0"/>
                  </a:solidFill>
                  <a:latin typeface="DFKai-SB" panose="03000509000000000000" pitchFamily="65" charset="-120"/>
                  <a:ea typeface="DFKai-SB" panose="03000509000000000000" pitchFamily="65" charset="-120"/>
                </a:rPr>
                <a:t>2.</a:t>
              </a:r>
              <a:r>
                <a:rPr lang="zh-TW" altLang="en-US" sz="2400" dirty="0">
                  <a:solidFill>
                    <a:srgbClr val="7030A0"/>
                  </a:solidFill>
                  <a:latin typeface="標楷體" panose="03000509000000000000" pitchFamily="65" charset="-120"/>
                  <a:ea typeface="標楷體" panose="03000509000000000000" pitchFamily="65" charset="-120"/>
                </a:rPr>
                <a:t>以下哪项</a:t>
              </a:r>
              <a:r>
                <a:rPr lang="zh-TW" altLang="en-US" sz="2400" b="1" u="sng" dirty="0">
                  <a:solidFill>
                    <a:srgbClr val="7030A0"/>
                  </a:solidFill>
                  <a:latin typeface="標楷體" panose="03000509000000000000" pitchFamily="65" charset="-120"/>
                  <a:ea typeface="標楷體" panose="03000509000000000000" pitchFamily="65" charset="-120"/>
                </a:rPr>
                <a:t>不是</a:t>
              </a:r>
              <a:r>
                <a:rPr lang="zh-TW" altLang="en-US" sz="2400" dirty="0">
                  <a:solidFill>
                    <a:srgbClr val="7030A0"/>
                  </a:solidFill>
                  <a:latin typeface="標楷體" panose="03000509000000000000" pitchFamily="65" charset="-120"/>
                  <a:ea typeface="標楷體" panose="03000509000000000000" pitchFamily="65" charset="-120"/>
                </a:rPr>
                <a:t>袁隆平在研究时所遇到的困难？</a:t>
              </a:r>
              <a:endParaRPr lang="en-US" altLang="zh-TW" sz="2400" dirty="0">
                <a:solidFill>
                  <a:srgbClr val="7030A0"/>
                </a:solidFill>
                <a:latin typeface="標楷體" panose="03000509000000000000" pitchFamily="65" charset="-120"/>
                <a:ea typeface="標楷體" panose="03000509000000000000" pitchFamily="65" charset="-120"/>
              </a:endParaRPr>
            </a:p>
            <a:p>
              <a:r>
                <a:rPr lang="en-US" altLang="zh-TW" sz="2400" dirty="0">
                  <a:solidFill>
                    <a:srgbClr val="7030A0"/>
                  </a:solidFill>
                  <a:latin typeface="標楷體" panose="03000509000000000000" pitchFamily="65" charset="-120"/>
                  <a:ea typeface="標楷體" panose="03000509000000000000" pitchFamily="65" charset="-120"/>
                </a:rPr>
                <a:t>  </a:t>
              </a:r>
              <a:r>
                <a:rPr lang="en-US" altLang="zh-TW" sz="2400" dirty="0">
                  <a:solidFill>
                    <a:schemeClr val="accent6">
                      <a:lumMod val="75000"/>
                    </a:schemeClr>
                  </a:solidFill>
                  <a:latin typeface="標楷體" panose="03000509000000000000" pitchFamily="65" charset="-120"/>
                  <a:ea typeface="標楷體" panose="03000509000000000000" pitchFamily="65" charset="-120"/>
                </a:rPr>
                <a:t>A.</a:t>
              </a:r>
              <a:r>
                <a:rPr lang="zh-TW" altLang="en-US" sz="2400" dirty="0">
                  <a:solidFill>
                    <a:schemeClr val="accent6">
                      <a:lumMod val="75000"/>
                    </a:schemeClr>
                  </a:solidFill>
                  <a:latin typeface="標楷體" panose="03000509000000000000" pitchFamily="65" charset="-120"/>
                  <a:ea typeface="標楷體" panose="03000509000000000000" pitchFamily="65" charset="-120"/>
                </a:rPr>
                <a:t> 面对日洒雨淋的天气           </a:t>
              </a:r>
              <a:r>
                <a:rPr lang="en-US" altLang="zh-TW" sz="2400" dirty="0">
                  <a:solidFill>
                    <a:schemeClr val="accent6">
                      <a:lumMod val="75000"/>
                    </a:schemeClr>
                  </a:solidFill>
                  <a:latin typeface="標楷體" panose="03000509000000000000" pitchFamily="65" charset="-120"/>
                  <a:ea typeface="標楷體" panose="03000509000000000000" pitchFamily="65" charset="-120"/>
                </a:rPr>
                <a:t>B.</a:t>
              </a:r>
              <a:r>
                <a:rPr lang="zh-TW" altLang="en-US" sz="2400" dirty="0">
                  <a:solidFill>
                    <a:schemeClr val="accent6">
                      <a:lumMod val="75000"/>
                    </a:schemeClr>
                  </a:solidFill>
                  <a:latin typeface="標楷體" panose="03000509000000000000" pitchFamily="65" charset="-120"/>
                  <a:ea typeface="標楷體" panose="03000509000000000000" pitchFamily="65" charset="-120"/>
                </a:rPr>
                <a:t>难以找到理想的天然水稻株</a:t>
              </a:r>
              <a:endParaRPr lang="en-US" altLang="zh-TW" sz="2400" dirty="0">
                <a:solidFill>
                  <a:schemeClr val="accent6">
                    <a:lumMod val="75000"/>
                  </a:schemeClr>
                </a:solidFill>
                <a:latin typeface="標楷體" panose="03000509000000000000" pitchFamily="65" charset="-120"/>
                <a:ea typeface="標楷體" panose="03000509000000000000" pitchFamily="65" charset="-120"/>
              </a:endParaRPr>
            </a:p>
            <a:p>
              <a:r>
                <a:rPr lang="en-US" altLang="zh-TW" sz="2400" dirty="0">
                  <a:solidFill>
                    <a:schemeClr val="accent6">
                      <a:lumMod val="75000"/>
                    </a:schemeClr>
                  </a:solidFill>
                  <a:latin typeface="標楷體" panose="03000509000000000000" pitchFamily="65" charset="-120"/>
                  <a:ea typeface="標楷體" panose="03000509000000000000" pitchFamily="65" charset="-120"/>
                </a:rPr>
                <a:t>  C. </a:t>
              </a:r>
              <a:r>
                <a:rPr lang="zh-TW" altLang="en-US" sz="2400" dirty="0">
                  <a:solidFill>
                    <a:schemeClr val="accent6">
                      <a:lumMod val="75000"/>
                    </a:schemeClr>
                  </a:solidFill>
                  <a:latin typeface="標楷體" panose="03000509000000000000" pitchFamily="65" charset="-120"/>
                  <a:ea typeface="標楷體" panose="03000509000000000000" pitchFamily="65" charset="-120"/>
                </a:rPr>
                <a:t>国际科学家不赞同他的研究     </a:t>
              </a:r>
              <a:r>
                <a:rPr lang="en-US" altLang="zh-TW" sz="2400" dirty="0">
                  <a:solidFill>
                    <a:schemeClr val="accent6">
                      <a:lumMod val="75000"/>
                    </a:schemeClr>
                  </a:solidFill>
                  <a:latin typeface="標楷體" panose="03000509000000000000" pitchFamily="65" charset="-120"/>
                  <a:ea typeface="標楷體" panose="03000509000000000000" pitchFamily="65" charset="-120"/>
                </a:rPr>
                <a:t>D.</a:t>
              </a:r>
              <a:r>
                <a:rPr lang="zh-TW" altLang="en-US" sz="2400" dirty="0">
                  <a:solidFill>
                    <a:schemeClr val="accent6">
                      <a:lumMod val="75000"/>
                    </a:schemeClr>
                  </a:solidFill>
                  <a:latin typeface="標楷體" panose="03000509000000000000" pitchFamily="65" charset="-120"/>
                  <a:ea typeface="標楷體" panose="03000509000000000000" pitchFamily="65" charset="-120"/>
                </a:rPr>
                <a:t>他的研究团队不合作</a:t>
              </a:r>
              <a:r>
                <a:rPr lang="en-US" altLang="zh-TW" sz="2400" dirty="0">
                  <a:solidFill>
                    <a:schemeClr val="accent6">
                      <a:lumMod val="75000"/>
                    </a:schemeClr>
                  </a:solidFill>
                  <a:latin typeface="標楷體" panose="03000509000000000000" pitchFamily="65" charset="-120"/>
                  <a:ea typeface="標楷體" panose="03000509000000000000" pitchFamily="65" charset="-120"/>
                </a:rPr>
                <a:t> </a:t>
              </a:r>
            </a:p>
            <a:p>
              <a:endParaRPr lang="en-US" altLang="zh-TW" sz="2400" dirty="0">
                <a:solidFill>
                  <a:srgbClr val="7030A0"/>
                </a:solidFill>
                <a:latin typeface="標楷體" panose="03000509000000000000" pitchFamily="65" charset="-120"/>
                <a:ea typeface="標楷體" panose="03000509000000000000" pitchFamily="65" charset="-120"/>
              </a:endParaRPr>
            </a:p>
            <a:p>
              <a:r>
                <a:rPr lang="en-US" altLang="zh-TW" sz="2400" dirty="0">
                  <a:solidFill>
                    <a:srgbClr val="7030A0"/>
                  </a:solidFill>
                  <a:latin typeface="標楷體" panose="03000509000000000000" pitchFamily="65" charset="-120"/>
                  <a:ea typeface="標楷體" panose="03000509000000000000" pitchFamily="65" charset="-120"/>
                </a:rPr>
                <a:t>3.</a:t>
              </a:r>
              <a:r>
                <a:rPr lang="zh-TW" altLang="en-US" sz="2400" dirty="0">
                  <a:solidFill>
                    <a:srgbClr val="7030A0"/>
                  </a:solidFill>
                  <a:latin typeface="標楷體" panose="03000509000000000000" pitchFamily="65" charset="-120"/>
                  <a:ea typeface="標楷體" panose="03000509000000000000" pitchFamily="65" charset="-120"/>
                </a:rPr>
                <a:t>袁隆平如何面对研究时所遇到的困难？</a:t>
              </a:r>
              <a:endParaRPr lang="en-US" altLang="zh-TW" sz="2400" dirty="0">
                <a:solidFill>
                  <a:srgbClr val="7030A0"/>
                </a:solidFill>
                <a:latin typeface="標楷體" panose="03000509000000000000" pitchFamily="65" charset="-120"/>
                <a:ea typeface="標楷體" panose="03000509000000000000" pitchFamily="65" charset="-120"/>
              </a:endParaRPr>
            </a:p>
            <a:p>
              <a:r>
                <a:rPr lang="en-US" altLang="zh-TW" sz="2400" dirty="0">
                  <a:solidFill>
                    <a:srgbClr val="7030A0"/>
                  </a:solidFill>
                  <a:latin typeface="標楷體" panose="03000509000000000000" pitchFamily="65" charset="-120"/>
                  <a:ea typeface="標楷體" panose="03000509000000000000" pitchFamily="65" charset="-120"/>
                </a:rPr>
                <a:t>  </a:t>
              </a:r>
              <a:r>
                <a:rPr lang="en-US" altLang="zh-TW" sz="2400" dirty="0">
                  <a:solidFill>
                    <a:schemeClr val="accent6">
                      <a:lumMod val="75000"/>
                    </a:schemeClr>
                  </a:solidFill>
                  <a:latin typeface="標楷體" panose="03000509000000000000" pitchFamily="65" charset="-120"/>
                  <a:ea typeface="標楷體" panose="03000509000000000000" pitchFamily="65" charset="-120"/>
                </a:rPr>
                <a:t>A. </a:t>
              </a:r>
              <a:r>
                <a:rPr lang="zh-TW" altLang="en-US" sz="2400" dirty="0">
                  <a:solidFill>
                    <a:schemeClr val="accent6">
                      <a:lumMod val="75000"/>
                    </a:schemeClr>
                  </a:solidFill>
                  <a:latin typeface="標楷體" panose="03000509000000000000" pitchFamily="65" charset="-120"/>
                  <a:ea typeface="標楷體" panose="03000509000000000000" pitchFamily="65" charset="-120"/>
                </a:rPr>
                <a:t>放弃他的研究                 </a:t>
              </a:r>
              <a:r>
                <a:rPr lang="en-US" altLang="zh-TW" sz="2400" dirty="0">
                  <a:solidFill>
                    <a:schemeClr val="accent6">
                      <a:lumMod val="75000"/>
                    </a:schemeClr>
                  </a:solidFill>
                  <a:latin typeface="標楷體" panose="03000509000000000000" pitchFamily="65" charset="-120"/>
                  <a:ea typeface="標楷體" panose="03000509000000000000" pitchFamily="65" charset="-120"/>
                </a:rPr>
                <a:t>B.</a:t>
              </a:r>
              <a:r>
                <a:rPr lang="zh-TW" altLang="en-US" sz="2400" dirty="0">
                  <a:solidFill>
                    <a:schemeClr val="accent6">
                      <a:lumMod val="75000"/>
                    </a:schemeClr>
                  </a:solidFill>
                  <a:latin typeface="標楷體" panose="03000509000000000000" pitchFamily="65" charset="-120"/>
                  <a:ea typeface="標楷體" panose="03000509000000000000" pitchFamily="65" charset="-120"/>
                </a:rPr>
                <a:t>坚持继续他的研究</a:t>
              </a:r>
              <a:endParaRPr lang="en-US" altLang="zh-TW" sz="2400" dirty="0">
                <a:solidFill>
                  <a:schemeClr val="accent6">
                    <a:lumMod val="75000"/>
                  </a:schemeClr>
                </a:solidFill>
                <a:latin typeface="標楷體" panose="03000509000000000000" pitchFamily="65" charset="-120"/>
                <a:ea typeface="標楷體" panose="03000509000000000000" pitchFamily="65" charset="-120"/>
              </a:endParaRPr>
            </a:p>
            <a:p>
              <a:r>
                <a:rPr lang="en-US" altLang="zh-TW" sz="2400" dirty="0">
                  <a:solidFill>
                    <a:schemeClr val="accent6">
                      <a:lumMod val="75000"/>
                    </a:schemeClr>
                  </a:solidFill>
                  <a:latin typeface="標楷體" panose="03000509000000000000" pitchFamily="65" charset="-120"/>
                  <a:ea typeface="標楷體" panose="03000509000000000000" pitchFamily="65" charset="-120"/>
                </a:rPr>
                <a:t>  C. </a:t>
              </a:r>
              <a:r>
                <a:rPr lang="zh-TW" altLang="en-US" sz="2400" dirty="0">
                  <a:solidFill>
                    <a:schemeClr val="accent6">
                      <a:lumMod val="75000"/>
                    </a:schemeClr>
                  </a:solidFill>
                  <a:latin typeface="標楷體" panose="03000509000000000000" pitchFamily="65" charset="-120"/>
                  <a:ea typeface="標楷體" panose="03000509000000000000" pitchFamily="65" charset="-120"/>
                </a:rPr>
                <a:t>改为研究蔬菜种植             </a:t>
              </a:r>
              <a:r>
                <a:rPr lang="en-US" altLang="zh-TW" sz="2400" dirty="0">
                  <a:solidFill>
                    <a:schemeClr val="accent6">
                      <a:lumMod val="75000"/>
                    </a:schemeClr>
                  </a:solidFill>
                  <a:latin typeface="標楷體" panose="03000509000000000000" pitchFamily="65" charset="-120"/>
                  <a:ea typeface="標楷體" panose="03000509000000000000" pitchFamily="65" charset="-120"/>
                </a:rPr>
                <a:t>D.</a:t>
              </a:r>
              <a:r>
                <a:rPr lang="zh-TW" altLang="en-US" sz="2400" dirty="0">
                  <a:solidFill>
                    <a:schemeClr val="accent6">
                      <a:lumMod val="75000"/>
                    </a:schemeClr>
                  </a:solidFill>
                  <a:latin typeface="標楷體" panose="03000509000000000000" pitchFamily="65" charset="-120"/>
                  <a:ea typeface="標楷體" panose="03000509000000000000" pitchFamily="65" charset="-120"/>
                </a:rPr>
                <a:t>改为研究粟米种植</a:t>
              </a:r>
              <a:endParaRPr lang="en-US" altLang="zh-TW" sz="2400" dirty="0">
                <a:solidFill>
                  <a:schemeClr val="accent6">
                    <a:lumMod val="75000"/>
                  </a:schemeClr>
                </a:solidFill>
                <a:latin typeface="標楷體" panose="03000509000000000000" pitchFamily="65" charset="-120"/>
                <a:ea typeface="標楷體" panose="03000509000000000000" pitchFamily="65" charset="-120"/>
              </a:endParaRPr>
            </a:p>
            <a:p>
              <a:endParaRPr lang="en-US" altLang="zh-TW" sz="2400" dirty="0">
                <a:solidFill>
                  <a:schemeClr val="accent6">
                    <a:lumMod val="75000"/>
                  </a:schemeClr>
                </a:solidFill>
                <a:latin typeface="標楷體" panose="03000509000000000000" pitchFamily="65" charset="-120"/>
                <a:ea typeface="標楷體" panose="03000509000000000000" pitchFamily="65" charset="-120"/>
              </a:endParaRPr>
            </a:p>
            <a:p>
              <a:r>
                <a:rPr lang="en-US" altLang="zh-HK" sz="2400" dirty="0">
                  <a:solidFill>
                    <a:srgbClr val="7030A0"/>
                  </a:solidFill>
                  <a:latin typeface="標楷體" panose="03000509000000000000" pitchFamily="65" charset="-120"/>
                  <a:ea typeface="標楷體" panose="03000509000000000000" pitchFamily="65" charset="-120"/>
                </a:rPr>
                <a:t> </a:t>
              </a:r>
            </a:p>
          </p:txBody>
        </p:sp>
      </p:grpSp>
    </p:spTree>
    <p:extLst>
      <p:ext uri="{BB962C8B-B14F-4D97-AF65-F5344CB8AC3E}">
        <p14:creationId xmlns:p14="http://schemas.microsoft.com/office/powerpoint/2010/main" val="166504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9572" t="51234" b="-1"/>
          <a:stretch/>
        </p:blipFill>
        <p:spPr>
          <a:xfrm>
            <a:off x="0" y="15611"/>
            <a:ext cx="12192000" cy="6842389"/>
          </a:xfrm>
          <a:prstGeom prst="rect">
            <a:avLst/>
          </a:prstGeom>
          <a:effectLst>
            <a:outerShdw dist="50800" dir="5400000" algn="ctr" rotWithShape="0">
              <a:srgbClr val="000000">
                <a:alpha val="8000"/>
              </a:srgbClr>
            </a:outerShdw>
          </a:effectLst>
        </p:spPr>
      </p:pic>
      <p:sp>
        <p:nvSpPr>
          <p:cNvPr id="2" name="Title 1"/>
          <p:cNvSpPr>
            <a:spLocks noGrp="1"/>
          </p:cNvSpPr>
          <p:nvPr>
            <p:ph type="title"/>
          </p:nvPr>
        </p:nvSpPr>
        <p:spPr/>
        <p:txBody>
          <a:bodyPr/>
          <a:lstStyle/>
          <a:p>
            <a:r>
              <a:rPr lang="zh-TW" altLang="en-US" dirty="0">
                <a:latin typeface="DFKai-SB" panose="03000509000000000000" pitchFamily="65" charset="-120"/>
                <a:ea typeface="DFKai-SB" panose="03000509000000000000" pitchFamily="65" charset="-120"/>
              </a:rPr>
              <a:t>个人反思：</a:t>
            </a:r>
            <a:endParaRPr lang="en-US" dirty="0">
              <a:latin typeface="DFKai-SB" panose="03000509000000000000" pitchFamily="65" charset="-120"/>
              <a:ea typeface="DFKai-SB" panose="03000509000000000000" pitchFamily="65" charset="-120"/>
            </a:endParaRPr>
          </a:p>
        </p:txBody>
      </p:sp>
      <p:sp>
        <p:nvSpPr>
          <p:cNvPr id="5" name="Cloud Callout 4"/>
          <p:cNvSpPr/>
          <p:nvPr/>
        </p:nvSpPr>
        <p:spPr>
          <a:xfrm>
            <a:off x="955254" y="1027906"/>
            <a:ext cx="8928290" cy="4866087"/>
          </a:xfrm>
          <a:prstGeom prst="cloudCallout">
            <a:avLst>
              <a:gd name="adj1" fmla="val 53207"/>
              <a:gd name="adj2" fmla="val 48866"/>
            </a:avLst>
          </a:prstGeom>
          <a:solidFill>
            <a:schemeClr val="accent3">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3600" dirty="0">
                <a:solidFill>
                  <a:srgbClr val="7030A0"/>
                </a:solidFill>
                <a:latin typeface="DFKai-SB" panose="03000509000000000000" pitchFamily="65" charset="-120"/>
                <a:ea typeface="DFKai-SB" panose="03000509000000000000" pitchFamily="65" charset="-120"/>
              </a:rPr>
              <a:t>这位勤劳坚毅的科学家──</a:t>
            </a:r>
            <a:endParaRPr lang="en-US" altLang="zh-TW" sz="3600" dirty="0">
              <a:solidFill>
                <a:srgbClr val="7030A0"/>
              </a:solidFill>
              <a:latin typeface="DFKai-SB" panose="03000509000000000000" pitchFamily="65" charset="-120"/>
              <a:ea typeface="DFKai-SB" panose="03000509000000000000" pitchFamily="65" charset="-120"/>
            </a:endParaRPr>
          </a:p>
          <a:p>
            <a:pPr algn="just"/>
            <a:r>
              <a:rPr lang="zh-TW" altLang="en-US" sz="3600" dirty="0">
                <a:solidFill>
                  <a:srgbClr val="7030A0"/>
                </a:solidFill>
                <a:latin typeface="DFKai-SB" panose="03000509000000000000" pitchFamily="65" charset="-120"/>
                <a:ea typeface="DFKai-SB" panose="03000509000000000000" pitchFamily="65" charset="-120"/>
              </a:rPr>
              <a:t>袁隆平，花了一生努力研究杂交水稻，为国家及世界的粮食发展作出重大贡献。我可以如何效法他勤劳和坚毅的态度？</a:t>
            </a:r>
            <a:endParaRPr lang="en-US" altLang="zh-TW" sz="3600" dirty="0">
              <a:solidFill>
                <a:srgbClr val="7030A0"/>
              </a:solidFill>
              <a:latin typeface="DFKai-SB" panose="03000509000000000000" pitchFamily="65" charset="-120"/>
              <a:ea typeface="DFKai-SB" panose="03000509000000000000" pitchFamily="65" charset="-120"/>
            </a:endParaRPr>
          </a:p>
        </p:txBody>
      </p:sp>
      <p:sp>
        <p:nvSpPr>
          <p:cNvPr id="3" name="Slide Number Placeholder 2"/>
          <p:cNvSpPr>
            <a:spLocks noGrp="1"/>
          </p:cNvSpPr>
          <p:nvPr>
            <p:ph type="sldNum" sz="quarter" idx="12"/>
          </p:nvPr>
        </p:nvSpPr>
        <p:spPr/>
        <p:txBody>
          <a:bodyPr/>
          <a:lstStyle/>
          <a:p>
            <a:fld id="{FFD02EDF-51F4-4460-907F-503B72C9B29B}" type="slidenum">
              <a:rPr lang="zh-HK" altLang="en-US" smtClean="0"/>
              <a:t>7</a:t>
            </a:fld>
            <a:endParaRPr lang="zh-HK" altLang="en-US"/>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0302644" y="4421763"/>
            <a:ext cx="1777308" cy="2034021"/>
          </a:xfrm>
          <a:prstGeom prst="rect">
            <a:avLst/>
          </a:prstGeom>
        </p:spPr>
      </p:pic>
      <p:pic>
        <p:nvPicPr>
          <p:cNvPr id="7" name="Picture 6"/>
          <p:cNvPicPr>
            <a:picLocks noChangeAspect="1"/>
          </p:cNvPicPr>
          <p:nvPr/>
        </p:nvPicPr>
        <p:blipFill>
          <a:blip r:embed="rId5"/>
          <a:stretch>
            <a:fillRect/>
          </a:stretch>
        </p:blipFill>
        <p:spPr>
          <a:xfrm>
            <a:off x="2602540" y="5494764"/>
            <a:ext cx="1138187" cy="1226712"/>
          </a:xfrm>
          <a:prstGeom prst="ellipse">
            <a:avLst/>
          </a:prstGeom>
        </p:spPr>
      </p:pic>
      <p:pic>
        <p:nvPicPr>
          <p:cNvPr id="8" name="Picture 7"/>
          <p:cNvPicPr>
            <a:picLocks noChangeAspect="1"/>
          </p:cNvPicPr>
          <p:nvPr/>
        </p:nvPicPr>
        <p:blipFill>
          <a:blip r:embed="rId6"/>
          <a:stretch>
            <a:fillRect/>
          </a:stretch>
        </p:blipFill>
        <p:spPr>
          <a:xfrm>
            <a:off x="483285" y="4973454"/>
            <a:ext cx="1273233" cy="1403450"/>
          </a:xfrm>
          <a:prstGeom prst="ellipse">
            <a:avLst/>
          </a:prstGeom>
        </p:spPr>
      </p:pic>
    </p:spTree>
    <p:extLst>
      <p:ext uri="{BB962C8B-B14F-4D97-AF65-F5344CB8AC3E}">
        <p14:creationId xmlns:p14="http://schemas.microsoft.com/office/powerpoint/2010/main" val="269546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9572" t="51234" b="-1"/>
          <a:stretch/>
        </p:blipFill>
        <p:spPr>
          <a:xfrm>
            <a:off x="0" y="15611"/>
            <a:ext cx="12192000" cy="6842389"/>
          </a:xfrm>
          <a:prstGeom prst="rect">
            <a:avLst/>
          </a:prstGeom>
          <a:effectLst>
            <a:outerShdw dist="50800" dir="5400000" algn="ctr" rotWithShape="0">
              <a:srgbClr val="000000">
                <a:alpha val="8000"/>
              </a:srgbClr>
            </a:outerShdw>
          </a:effectLst>
        </p:spPr>
      </p:pic>
      <p:sp>
        <p:nvSpPr>
          <p:cNvPr id="5" name="Cloud Callout 4"/>
          <p:cNvSpPr/>
          <p:nvPr/>
        </p:nvSpPr>
        <p:spPr>
          <a:xfrm>
            <a:off x="2041861" y="1168953"/>
            <a:ext cx="9654443" cy="4535704"/>
          </a:xfrm>
          <a:prstGeom prst="cloudCallout">
            <a:avLst>
              <a:gd name="adj1" fmla="val -56354"/>
              <a:gd name="adj2" fmla="val 45500"/>
            </a:avLst>
          </a:prstGeom>
          <a:solidFill>
            <a:schemeClr val="accent3">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HK" sz="2400" dirty="0"/>
              <a:t>）</a:t>
            </a:r>
          </a:p>
          <a:p>
            <a:r>
              <a:rPr lang="en-HK" altLang="zh-HK" sz="2400" dirty="0"/>
              <a:t> </a:t>
            </a:r>
            <a:endParaRPr lang="zh-TW" altLang="zh-HK" sz="2400" dirty="0"/>
          </a:p>
          <a:p>
            <a:endParaRPr lang="en-US" altLang="zh-TW" sz="3600" dirty="0">
              <a:solidFill>
                <a:srgbClr val="7030A0"/>
              </a:solidFill>
              <a:latin typeface="DFKai-SB" panose="03000509000000000000" pitchFamily="65" charset="-120"/>
              <a:ea typeface="DFKai-SB" panose="03000509000000000000" pitchFamily="65" charset="-120"/>
            </a:endParaRPr>
          </a:p>
        </p:txBody>
      </p:sp>
      <p:sp>
        <p:nvSpPr>
          <p:cNvPr id="3" name="Slide Number Placeholder 2"/>
          <p:cNvSpPr>
            <a:spLocks noGrp="1"/>
          </p:cNvSpPr>
          <p:nvPr>
            <p:ph type="sldNum" sz="quarter" idx="12"/>
          </p:nvPr>
        </p:nvSpPr>
        <p:spPr/>
        <p:txBody>
          <a:bodyPr/>
          <a:lstStyle/>
          <a:p>
            <a:fld id="{FFD02EDF-51F4-4460-907F-503B72C9B29B}" type="slidenum">
              <a:rPr lang="zh-HK" altLang="en-US" smtClean="0"/>
              <a:t>8</a:t>
            </a:fld>
            <a:endParaRPr lang="zh-HK" alt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19" y="4206240"/>
            <a:ext cx="1931642" cy="1931642"/>
          </a:xfrm>
          <a:prstGeom prst="rect">
            <a:avLst/>
          </a:prstGeom>
        </p:spPr>
      </p:pic>
      <p:sp>
        <p:nvSpPr>
          <p:cNvPr id="7" name="TextBox 6"/>
          <p:cNvSpPr txBox="1"/>
          <p:nvPr/>
        </p:nvSpPr>
        <p:spPr>
          <a:xfrm>
            <a:off x="3061853" y="2219497"/>
            <a:ext cx="7614458" cy="2215991"/>
          </a:xfrm>
          <a:prstGeom prst="rect">
            <a:avLst/>
          </a:prstGeom>
          <a:noFill/>
        </p:spPr>
        <p:txBody>
          <a:bodyPr wrap="square" rtlCol="0">
            <a:spAutoFit/>
          </a:bodyPr>
          <a:lstStyle/>
          <a:p>
            <a:r>
              <a:rPr lang="zh-TW" altLang="zh-HK" sz="2400" dirty="0">
                <a:solidFill>
                  <a:srgbClr val="7030A0"/>
                </a:solidFill>
                <a:latin typeface="標楷體" panose="03000509000000000000" pitchFamily="65" charset="-120"/>
                <a:ea typeface="標楷體" panose="03000509000000000000" pitchFamily="65" charset="-120"/>
              </a:rPr>
              <a:t>各位同学，如果你想知道更多关于袁隆平的生平和贡献，请观看以下影片：</a:t>
            </a:r>
          </a:p>
          <a:p>
            <a:r>
              <a:rPr lang="en-HK" altLang="zh-HK" sz="2400" dirty="0">
                <a:solidFill>
                  <a:srgbClr val="7030A0"/>
                </a:solidFill>
                <a:latin typeface="標楷體" panose="03000509000000000000" pitchFamily="65" charset="-120"/>
                <a:ea typeface="標楷體" panose="03000509000000000000" pitchFamily="65" charset="-120"/>
              </a:rPr>
              <a:t> </a:t>
            </a:r>
            <a:endParaRPr lang="zh-TW" altLang="zh-HK" sz="2400" dirty="0">
              <a:solidFill>
                <a:srgbClr val="7030A0"/>
              </a:solidFill>
              <a:latin typeface="標楷體" panose="03000509000000000000" pitchFamily="65" charset="-120"/>
              <a:ea typeface="標楷體" panose="03000509000000000000" pitchFamily="65" charset="-120"/>
            </a:endParaRPr>
          </a:p>
          <a:p>
            <a:r>
              <a:rPr lang="zh-TW" altLang="zh-HK" sz="2400" dirty="0">
                <a:solidFill>
                  <a:srgbClr val="7030A0"/>
                </a:solidFill>
                <a:latin typeface="標楷體" panose="03000509000000000000" pitchFamily="65" charset="-120"/>
                <a:ea typeface="標楷體" panose="03000509000000000000" pitchFamily="65" charset="-120"/>
              </a:rPr>
              <a:t>无线新闻：《星期日档案－杂交水稻之父－袁隆平》</a:t>
            </a:r>
          </a:p>
          <a:p>
            <a:r>
              <a:rPr lang="en-HK" altLang="zh-HK" sz="2400" u="sng" dirty="0">
                <a:hlinkClick r:id="rId5"/>
              </a:rPr>
              <a:t>https://www.youtube.com/watch/elqWPSR-C9k</a:t>
            </a:r>
            <a:endParaRPr lang="zh-TW" altLang="zh-HK" sz="2400" dirty="0"/>
          </a:p>
          <a:p>
            <a:endParaRPr lang="zh-HK" altLang="en-US" dirty="0"/>
          </a:p>
        </p:txBody>
      </p:sp>
    </p:spTree>
    <p:extLst>
      <p:ext uri="{BB962C8B-B14F-4D97-AF65-F5344CB8AC3E}">
        <p14:creationId xmlns:p14="http://schemas.microsoft.com/office/powerpoint/2010/main" val="1963143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59572" t="51234" b="-1"/>
          <a:stretch/>
        </p:blipFill>
        <p:spPr>
          <a:xfrm>
            <a:off x="0" y="15611"/>
            <a:ext cx="12192000" cy="6842389"/>
          </a:xfrm>
          <a:prstGeom prst="rect">
            <a:avLst/>
          </a:prstGeom>
          <a:effectLst>
            <a:outerShdw dist="50800" dir="5400000" algn="ctr" rotWithShape="0">
              <a:srgbClr val="000000">
                <a:alpha val="8000"/>
              </a:srgbClr>
            </a:outerShdw>
          </a:effectLst>
        </p:spPr>
      </p:pic>
      <p:sp>
        <p:nvSpPr>
          <p:cNvPr id="2" name="Title 1"/>
          <p:cNvSpPr>
            <a:spLocks noGrp="1"/>
          </p:cNvSpPr>
          <p:nvPr>
            <p:ph type="title"/>
          </p:nvPr>
        </p:nvSpPr>
        <p:spPr/>
        <p:txBody>
          <a:bodyPr/>
          <a:lstStyle/>
          <a:p>
            <a:r>
              <a:rPr lang="zh-TW" altLang="en-US" dirty="0">
                <a:latin typeface="DFKai-SB" panose="03000509000000000000" pitchFamily="65" charset="-120"/>
                <a:ea typeface="DFKai-SB" panose="03000509000000000000" pitchFamily="65" charset="-120"/>
              </a:rPr>
              <a:t>自学小挑战（参考答案）：</a:t>
            </a:r>
            <a:endParaRPr lang="en-US" dirty="0">
              <a:latin typeface="DFKai-SB" panose="03000509000000000000" pitchFamily="65" charset="-120"/>
              <a:ea typeface="DFKai-SB" panose="03000509000000000000" pitchFamily="65" charset="-120"/>
            </a:endParaRPr>
          </a:p>
        </p:txBody>
      </p:sp>
      <p:sp>
        <p:nvSpPr>
          <p:cNvPr id="3" name="Slide Number Placeholder 2"/>
          <p:cNvSpPr>
            <a:spLocks noGrp="1"/>
          </p:cNvSpPr>
          <p:nvPr>
            <p:ph type="sldNum" sz="quarter" idx="12"/>
          </p:nvPr>
        </p:nvSpPr>
        <p:spPr/>
        <p:txBody>
          <a:bodyPr/>
          <a:lstStyle/>
          <a:p>
            <a:fld id="{FFD02EDF-51F4-4460-907F-503B72C9B29B}" type="slidenum">
              <a:rPr lang="zh-HK" altLang="en-US" smtClean="0"/>
              <a:t>9</a:t>
            </a:fld>
            <a:endParaRPr lang="zh-HK" altLang="en-US"/>
          </a:p>
        </p:txBody>
      </p:sp>
      <p:grpSp>
        <p:nvGrpSpPr>
          <p:cNvPr id="6" name="Group 5"/>
          <p:cNvGrpSpPr/>
          <p:nvPr/>
        </p:nvGrpSpPr>
        <p:grpSpPr>
          <a:xfrm>
            <a:off x="116378" y="1064029"/>
            <a:ext cx="12075621" cy="5486400"/>
            <a:chOff x="116378" y="1064029"/>
            <a:chExt cx="12075621" cy="5486400"/>
          </a:xfrm>
        </p:grpSpPr>
        <p:sp>
          <p:nvSpPr>
            <p:cNvPr id="7" name="Cloud Callout 6"/>
            <p:cNvSpPr/>
            <p:nvPr/>
          </p:nvSpPr>
          <p:spPr>
            <a:xfrm>
              <a:off x="116378" y="1064029"/>
              <a:ext cx="12075621" cy="5486400"/>
            </a:xfrm>
            <a:prstGeom prst="cloudCallout">
              <a:avLst>
                <a:gd name="adj1" fmla="val -47620"/>
                <a:gd name="adj2" fmla="val 50427"/>
              </a:avLst>
            </a:prstGeom>
            <a:solidFill>
              <a:schemeClr val="accent3">
                <a:lumMod val="20000"/>
                <a:lumOff val="8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7030A0"/>
                </a:solidFill>
                <a:latin typeface="標楷體" panose="03000509000000000000" pitchFamily="65" charset="-120"/>
                <a:ea typeface="標楷體" panose="03000509000000000000" pitchFamily="65" charset="-120"/>
              </a:endParaRPr>
            </a:p>
          </p:txBody>
        </p:sp>
        <p:sp>
          <p:nvSpPr>
            <p:cNvPr id="8" name="TextBox 7"/>
            <p:cNvSpPr txBox="1"/>
            <p:nvPr/>
          </p:nvSpPr>
          <p:spPr>
            <a:xfrm>
              <a:off x="1589581" y="2062192"/>
              <a:ext cx="10280993" cy="3785652"/>
            </a:xfrm>
            <a:prstGeom prst="rect">
              <a:avLst/>
            </a:prstGeom>
            <a:noFill/>
          </p:spPr>
          <p:txBody>
            <a:bodyPr wrap="square" rtlCol="0">
              <a:spAutoFit/>
            </a:bodyPr>
            <a:lstStyle/>
            <a:p>
              <a:r>
                <a:rPr lang="en-US" altLang="zh-TW" sz="2400">
                  <a:solidFill>
                    <a:srgbClr val="7030A0"/>
                  </a:solidFill>
                  <a:latin typeface="DFKai-SB" panose="03000509000000000000" pitchFamily="65" charset="-120"/>
                  <a:ea typeface="DFKai-SB" panose="03000509000000000000" pitchFamily="65" charset="-120"/>
                </a:rPr>
                <a:t>1.</a:t>
              </a:r>
              <a:r>
                <a:rPr lang="zh-TW" altLang="en-US" sz="2400">
                  <a:solidFill>
                    <a:srgbClr val="7030A0"/>
                  </a:solidFill>
                  <a:latin typeface="DFKai-SB" panose="03000509000000000000" pitchFamily="65" charset="-120"/>
                  <a:ea typeface="DFKai-SB" panose="03000509000000000000" pitchFamily="65" charset="-120"/>
                </a:rPr>
                <a:t>袁隆平是一名享誉国际的科学家，他有什么荣誉称号？</a:t>
              </a:r>
              <a:endParaRPr lang="en-US" altLang="zh-TW" sz="2400" dirty="0">
                <a:solidFill>
                  <a:srgbClr val="7030A0"/>
                </a:solidFill>
                <a:latin typeface="DFKai-SB" panose="03000509000000000000" pitchFamily="65" charset="-120"/>
                <a:ea typeface="DFKai-SB" panose="03000509000000000000" pitchFamily="65" charset="-120"/>
              </a:endParaRPr>
            </a:p>
            <a:p>
              <a:r>
                <a:rPr lang="en-US" altLang="zh-TW" sz="2400" dirty="0">
                  <a:solidFill>
                    <a:srgbClr val="7030A0"/>
                  </a:solidFill>
                  <a:latin typeface="DFKai-SB" panose="03000509000000000000" pitchFamily="65" charset="-120"/>
                  <a:ea typeface="DFKai-SB" panose="03000509000000000000" pitchFamily="65" charset="-120"/>
                </a:rPr>
                <a:t>  </a:t>
              </a:r>
              <a:r>
                <a:rPr lang="en-US" altLang="zh-TW" sz="2400" dirty="0">
                  <a:solidFill>
                    <a:srgbClr val="FF0000"/>
                  </a:solidFill>
                  <a:latin typeface="DFKai-SB" panose="03000509000000000000" pitchFamily="65" charset="-120"/>
                  <a:ea typeface="DFKai-SB" panose="03000509000000000000" pitchFamily="65" charset="-120"/>
                </a:rPr>
                <a:t>C</a:t>
              </a:r>
              <a:r>
                <a:rPr lang="en-US" altLang="zh-TW" sz="2400">
                  <a:solidFill>
                    <a:srgbClr val="FF0000"/>
                  </a:solidFill>
                  <a:latin typeface="DFKai-SB" panose="03000509000000000000" pitchFamily="65" charset="-120"/>
                  <a:ea typeface="DFKai-SB" panose="03000509000000000000" pitchFamily="65" charset="-120"/>
                </a:rPr>
                <a:t>. </a:t>
              </a:r>
              <a:r>
                <a:rPr lang="zh-TW" altLang="en-US" sz="2400">
                  <a:solidFill>
                    <a:srgbClr val="FF0000"/>
                  </a:solidFill>
                  <a:latin typeface="DFKai-SB" panose="03000509000000000000" pitchFamily="65" charset="-120"/>
                  <a:ea typeface="DFKai-SB" panose="03000509000000000000" pitchFamily="65" charset="-120"/>
                </a:rPr>
                <a:t>杂交水稻之</a:t>
              </a:r>
              <a:r>
                <a:rPr lang="zh-TW" altLang="en-US" sz="2400" dirty="0">
                  <a:solidFill>
                    <a:srgbClr val="FF0000"/>
                  </a:solidFill>
                  <a:latin typeface="DFKai-SB" panose="03000509000000000000" pitchFamily="65" charset="-120"/>
                  <a:ea typeface="DFKai-SB" panose="03000509000000000000" pitchFamily="65" charset="-120"/>
                </a:rPr>
                <a:t>父  </a:t>
              </a:r>
              <a:endParaRPr lang="en-US" altLang="zh-TW" sz="2400" dirty="0">
                <a:solidFill>
                  <a:srgbClr val="FF0000"/>
                </a:solidFill>
                <a:latin typeface="DFKai-SB" panose="03000509000000000000" pitchFamily="65" charset="-120"/>
                <a:ea typeface="DFKai-SB" panose="03000509000000000000" pitchFamily="65" charset="-120"/>
              </a:endParaRPr>
            </a:p>
            <a:p>
              <a:endParaRPr lang="en-US" altLang="zh-TW" sz="2400" dirty="0">
                <a:solidFill>
                  <a:schemeClr val="accent6">
                    <a:lumMod val="75000"/>
                  </a:schemeClr>
                </a:solidFill>
                <a:latin typeface="DFKai-SB" panose="03000509000000000000" pitchFamily="65" charset="-120"/>
                <a:ea typeface="DFKai-SB" panose="03000509000000000000" pitchFamily="65" charset="-120"/>
              </a:endParaRPr>
            </a:p>
            <a:p>
              <a:r>
                <a:rPr lang="en-US" altLang="zh-TW" sz="2400">
                  <a:solidFill>
                    <a:srgbClr val="7030A0"/>
                  </a:solidFill>
                  <a:latin typeface="DFKai-SB" panose="03000509000000000000" pitchFamily="65" charset="-120"/>
                  <a:ea typeface="DFKai-SB" panose="03000509000000000000" pitchFamily="65" charset="-120"/>
                </a:rPr>
                <a:t>2.</a:t>
              </a:r>
              <a:r>
                <a:rPr lang="zh-TW" altLang="en-US" sz="2400">
                  <a:solidFill>
                    <a:srgbClr val="7030A0"/>
                  </a:solidFill>
                  <a:latin typeface="標楷體" panose="03000509000000000000" pitchFamily="65" charset="-120"/>
                  <a:ea typeface="標楷體" panose="03000509000000000000" pitchFamily="65" charset="-120"/>
                </a:rPr>
                <a:t>以下哪项</a:t>
              </a:r>
              <a:r>
                <a:rPr lang="zh-TW" altLang="en-US" sz="2400" b="1" u="sng">
                  <a:solidFill>
                    <a:srgbClr val="7030A0"/>
                  </a:solidFill>
                  <a:latin typeface="標楷體" panose="03000509000000000000" pitchFamily="65" charset="-120"/>
                  <a:ea typeface="標楷體" panose="03000509000000000000" pitchFamily="65" charset="-120"/>
                </a:rPr>
                <a:t>不是</a:t>
              </a:r>
              <a:r>
                <a:rPr lang="zh-TW" altLang="en-US" sz="2400">
                  <a:solidFill>
                    <a:srgbClr val="7030A0"/>
                  </a:solidFill>
                  <a:latin typeface="標楷體" panose="03000509000000000000" pitchFamily="65" charset="-120"/>
                  <a:ea typeface="標楷體" panose="03000509000000000000" pitchFamily="65" charset="-120"/>
                </a:rPr>
                <a:t>袁隆平在研究时所遇到的困难？</a:t>
              </a:r>
              <a:endParaRPr lang="en-US" altLang="zh-TW" sz="2400" dirty="0">
                <a:solidFill>
                  <a:srgbClr val="7030A0"/>
                </a:solidFill>
                <a:latin typeface="標楷體" panose="03000509000000000000" pitchFamily="65" charset="-120"/>
                <a:ea typeface="標楷體" panose="03000509000000000000" pitchFamily="65" charset="-120"/>
              </a:endParaRPr>
            </a:p>
            <a:p>
              <a:r>
                <a:rPr lang="en-US" altLang="zh-TW" sz="2400" dirty="0">
                  <a:solidFill>
                    <a:schemeClr val="accent6">
                      <a:lumMod val="75000"/>
                    </a:schemeClr>
                  </a:solidFill>
                  <a:latin typeface="標楷體" panose="03000509000000000000" pitchFamily="65" charset="-120"/>
                  <a:ea typeface="標楷體" panose="03000509000000000000" pitchFamily="65" charset="-120"/>
                </a:rPr>
                <a:t>  </a:t>
              </a:r>
              <a:r>
                <a:rPr lang="en-US" altLang="zh-TW" sz="2400">
                  <a:solidFill>
                    <a:srgbClr val="FF0000"/>
                  </a:solidFill>
                  <a:latin typeface="標楷體" panose="03000509000000000000" pitchFamily="65" charset="-120"/>
                  <a:ea typeface="標楷體" panose="03000509000000000000" pitchFamily="65" charset="-120"/>
                </a:rPr>
                <a:t>D.</a:t>
              </a:r>
              <a:r>
                <a:rPr lang="zh-TW" altLang="en-US" sz="2400">
                  <a:solidFill>
                    <a:srgbClr val="FF0000"/>
                  </a:solidFill>
                  <a:latin typeface="標楷體" panose="03000509000000000000" pitchFamily="65" charset="-120"/>
                  <a:ea typeface="標楷體" panose="03000509000000000000" pitchFamily="65" charset="-120"/>
                </a:rPr>
                <a:t>他的研究团队不合作</a:t>
              </a:r>
              <a:r>
                <a:rPr lang="en-US" altLang="zh-TW" sz="2400">
                  <a:solidFill>
                    <a:srgbClr val="FF0000"/>
                  </a:solidFill>
                  <a:latin typeface="標楷體" panose="03000509000000000000" pitchFamily="65" charset="-120"/>
                  <a:ea typeface="標楷體" panose="03000509000000000000" pitchFamily="65" charset="-120"/>
                </a:rPr>
                <a:t> </a:t>
              </a:r>
              <a:endParaRPr lang="en-US" altLang="zh-TW" sz="2400" dirty="0">
                <a:solidFill>
                  <a:srgbClr val="FF0000"/>
                </a:solidFill>
                <a:latin typeface="標楷體" panose="03000509000000000000" pitchFamily="65" charset="-120"/>
                <a:ea typeface="標楷體" panose="03000509000000000000" pitchFamily="65" charset="-120"/>
              </a:endParaRPr>
            </a:p>
            <a:p>
              <a:endParaRPr lang="en-US" altLang="zh-TW" sz="2400" dirty="0">
                <a:solidFill>
                  <a:srgbClr val="7030A0"/>
                </a:solidFill>
                <a:latin typeface="標楷體" panose="03000509000000000000" pitchFamily="65" charset="-120"/>
                <a:ea typeface="標楷體" panose="03000509000000000000" pitchFamily="65" charset="-120"/>
              </a:endParaRPr>
            </a:p>
            <a:p>
              <a:r>
                <a:rPr lang="en-US" altLang="zh-TW" sz="2400">
                  <a:solidFill>
                    <a:srgbClr val="7030A0"/>
                  </a:solidFill>
                  <a:latin typeface="標楷體" panose="03000509000000000000" pitchFamily="65" charset="-120"/>
                  <a:ea typeface="標楷體" panose="03000509000000000000" pitchFamily="65" charset="-120"/>
                </a:rPr>
                <a:t>3.</a:t>
              </a:r>
              <a:r>
                <a:rPr lang="zh-TW" altLang="en-US" sz="2400">
                  <a:solidFill>
                    <a:srgbClr val="7030A0"/>
                  </a:solidFill>
                  <a:latin typeface="標楷體" panose="03000509000000000000" pitchFamily="65" charset="-120"/>
                  <a:ea typeface="標楷體" panose="03000509000000000000" pitchFamily="65" charset="-120"/>
                </a:rPr>
                <a:t>袁隆平如何面对研究时所遇到的困难？</a:t>
              </a:r>
              <a:endParaRPr lang="en-US" altLang="zh-TW" sz="2400" dirty="0">
                <a:solidFill>
                  <a:srgbClr val="7030A0"/>
                </a:solidFill>
                <a:latin typeface="標楷體" panose="03000509000000000000" pitchFamily="65" charset="-120"/>
                <a:ea typeface="標楷體" panose="03000509000000000000" pitchFamily="65" charset="-120"/>
              </a:endParaRPr>
            </a:p>
            <a:p>
              <a:r>
                <a:rPr lang="en-US" altLang="zh-TW" sz="2400" dirty="0">
                  <a:solidFill>
                    <a:srgbClr val="7030A0"/>
                  </a:solidFill>
                  <a:latin typeface="標楷體" panose="03000509000000000000" pitchFamily="65" charset="-120"/>
                  <a:ea typeface="標楷體" panose="03000509000000000000" pitchFamily="65" charset="-120"/>
                </a:rPr>
                <a:t>  </a:t>
              </a:r>
              <a:r>
                <a:rPr lang="en-US" altLang="zh-TW" sz="2400">
                  <a:solidFill>
                    <a:srgbClr val="FF0000"/>
                  </a:solidFill>
                  <a:latin typeface="標楷體" panose="03000509000000000000" pitchFamily="65" charset="-120"/>
                  <a:ea typeface="標楷體" panose="03000509000000000000" pitchFamily="65" charset="-120"/>
                </a:rPr>
                <a:t>B.</a:t>
              </a:r>
              <a:r>
                <a:rPr lang="zh-TW" altLang="en-US" sz="2400">
                  <a:solidFill>
                    <a:srgbClr val="FF0000"/>
                  </a:solidFill>
                  <a:latin typeface="標楷體" panose="03000509000000000000" pitchFamily="65" charset="-120"/>
                  <a:ea typeface="標楷體" panose="03000509000000000000" pitchFamily="65" charset="-120"/>
                </a:rPr>
                <a:t>坚持继续他的研究</a:t>
              </a:r>
              <a:endParaRPr lang="en-US" altLang="zh-TW" sz="2400" dirty="0">
                <a:solidFill>
                  <a:srgbClr val="FF0000"/>
                </a:solidFill>
                <a:latin typeface="標楷體" panose="03000509000000000000" pitchFamily="65" charset="-120"/>
                <a:ea typeface="標楷體" panose="03000509000000000000" pitchFamily="65" charset="-120"/>
              </a:endParaRPr>
            </a:p>
            <a:p>
              <a:endParaRPr lang="en-US" altLang="zh-TW" sz="2400" dirty="0">
                <a:solidFill>
                  <a:schemeClr val="accent6">
                    <a:lumMod val="75000"/>
                  </a:schemeClr>
                </a:solidFill>
                <a:latin typeface="標楷體" panose="03000509000000000000" pitchFamily="65" charset="-120"/>
                <a:ea typeface="標楷體" panose="03000509000000000000" pitchFamily="65" charset="-120"/>
              </a:endParaRPr>
            </a:p>
            <a:p>
              <a:r>
                <a:rPr lang="en-US" altLang="zh-HK" sz="2400" dirty="0">
                  <a:solidFill>
                    <a:srgbClr val="7030A0"/>
                  </a:solidFill>
                  <a:latin typeface="標楷體" panose="03000509000000000000" pitchFamily="65" charset="-120"/>
                  <a:ea typeface="標楷體" panose="03000509000000000000" pitchFamily="65" charset="-120"/>
                </a:rPr>
                <a:t> </a:t>
              </a:r>
            </a:p>
          </p:txBody>
        </p:sp>
      </p:grpSp>
      <p:sp>
        <p:nvSpPr>
          <p:cNvPr id="9" name="Rectangle 8"/>
          <p:cNvSpPr/>
          <p:nvPr/>
        </p:nvSpPr>
        <p:spPr>
          <a:xfrm>
            <a:off x="9592888" y="6118882"/>
            <a:ext cx="1005840" cy="457200"/>
          </a:xfrm>
          <a:prstGeom prst="rect">
            <a:avLst/>
          </a:prstGeom>
          <a:solidFill>
            <a:srgbClr val="00B05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hlinkClick r:id="rId4" action="ppaction://hlinksldjump"/>
              </a:rPr>
              <a:t>返回</a:t>
            </a:r>
            <a:endParaRPr lang="zh-HK" altLang="en-US" dirty="0"/>
          </a:p>
        </p:txBody>
      </p:sp>
    </p:spTree>
    <p:extLst>
      <p:ext uri="{BB962C8B-B14F-4D97-AF65-F5344CB8AC3E}">
        <p14:creationId xmlns:p14="http://schemas.microsoft.com/office/powerpoint/2010/main" val="135037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7CAFDF655427C749814513AC4B5E3611" ma:contentTypeVersion="14" ma:contentTypeDescription="建立新的文件。" ma:contentTypeScope="" ma:versionID="b84cee4f0b2239c27cddc49da216075a">
  <xsd:schema xmlns:xsd="http://www.w3.org/2001/XMLSchema" xmlns:xs="http://www.w3.org/2001/XMLSchema" xmlns:p="http://schemas.microsoft.com/office/2006/metadata/properties" xmlns:ns2="5d0f8b0b-9019-4e2a-86f1-ea88882442dc" xmlns:ns3="a726c2be-f3b9-49c8-b37e-a53ca544b707" targetNamespace="http://schemas.microsoft.com/office/2006/metadata/properties" ma:root="true" ma:fieldsID="9efb14914b84869f6f237b68b9cfdc4a" ns2:_="" ns3:_="">
    <xsd:import namespace="5d0f8b0b-9019-4e2a-86f1-ea88882442dc"/>
    <xsd:import namespace="a726c2be-f3b9-49c8-b37e-a53ca544b7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0f8b0b-9019-4e2a-86f1-ea88882442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26c2be-f3b9-49c8-b37e-a53ca544b70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e48d840-6b6c-43cd-a732-3cbbd9b384b3}" ma:internalName="TaxCatchAll" ma:showField="CatchAllData" ma:web="a726c2be-f3b9-49c8-b37e-a53ca544b7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726c2be-f3b9-49c8-b37e-a53ca544b707" xsi:nil="true"/>
    <lcf76f155ced4ddcb4097134ff3c332f xmlns="5d0f8b0b-9019-4e2a-86f1-ea88882442d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C19FDD-EA0B-4129-B72E-99A73ADED6CD}"/>
</file>

<file path=customXml/itemProps2.xml><?xml version="1.0" encoding="utf-8"?>
<ds:datastoreItem xmlns:ds="http://schemas.openxmlformats.org/officeDocument/2006/customXml" ds:itemID="{B7467ADF-5BA5-4423-97C1-DAA14B4EC690}"/>
</file>

<file path=customXml/itemProps3.xml><?xml version="1.0" encoding="utf-8"?>
<ds:datastoreItem xmlns:ds="http://schemas.openxmlformats.org/officeDocument/2006/customXml" ds:itemID="{5D434476-5666-41C5-B514-78A92D2DE625}"/>
</file>

<file path=docProps/app.xml><?xml version="1.0" encoding="utf-8"?>
<Properties xmlns="http://schemas.openxmlformats.org/officeDocument/2006/extended-properties" xmlns:vt="http://schemas.openxmlformats.org/officeDocument/2006/docPropsVTypes">
  <TotalTime>5948</TotalTime>
  <Words>766</Words>
  <Application>Microsoft Office PowerPoint</Application>
  <PresentationFormat>寬螢幕</PresentationFormat>
  <Paragraphs>60</Paragraphs>
  <Slides>9</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9</vt:i4>
      </vt:variant>
    </vt:vector>
  </HeadingPairs>
  <TitlesOfParts>
    <vt:vector size="16" baseType="lpstr">
      <vt:lpstr>標楷體</vt:lpstr>
      <vt:lpstr>標楷體</vt:lpstr>
      <vt:lpstr>微軟正黑體 Light</vt:lpstr>
      <vt:lpstr>Arial</vt:lpstr>
      <vt:lpstr>Calibri</vt:lpstr>
      <vt:lpstr>Calibri Light</vt:lpstr>
      <vt:lpstr>Office Theme</vt:lpstr>
      <vt:lpstr> 常识科 自主学习活动(高小) 勤劳坚毅的袁隆平  教育局课程发展处 小学常识科</vt:lpstr>
      <vt:lpstr>PowerPoint 簡報</vt:lpstr>
      <vt:lpstr>PowerPoint 簡報</vt:lpstr>
      <vt:lpstr>PowerPoint 簡報</vt:lpstr>
      <vt:lpstr>PowerPoint 簡報</vt:lpstr>
      <vt:lpstr>自学小挑战：</vt:lpstr>
      <vt:lpstr>个人反思：</vt:lpstr>
      <vt:lpstr>PowerPoint 簡報</vt:lpstr>
      <vt:lpstr>自学小挑战（参考答案）：</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資源安全-袁隆平與糧食安全</dc:title>
  <dc:creator>CHAN, Tak-wah Bonnie</dc:creator>
  <cp:lastModifiedBy>LO, Chun-ting</cp:lastModifiedBy>
  <cp:revision>354</cp:revision>
  <cp:lastPrinted>2022-11-08T06:26:26Z</cp:lastPrinted>
  <dcterms:created xsi:type="dcterms:W3CDTF">2022-01-10T06:25:06Z</dcterms:created>
  <dcterms:modified xsi:type="dcterms:W3CDTF">2026-01-13T08:34:48Z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0x0101007CAFDF655427C749814513AC4B5E3611</vt:lpwstr>
  </property>
</Properties>
</file>